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12" r:id="rId1"/>
  </p:sldMasterIdLst>
  <p:handoutMasterIdLst>
    <p:handoutMasterId r:id="rId3"/>
  </p:handoutMasterIdLst>
  <p:sldIdLst>
    <p:sldId id="256" r:id="rId2"/>
  </p:sldIdLst>
  <p:sldSz cx="43891200" cy="32918400"/>
  <p:notesSz cx="7010400" cy="9271000"/>
  <p:embeddedFontLst>
    <p:embeddedFont>
      <p:font typeface="Arabic Typesetting" panose="03020402040406030203" pitchFamily="66" charset="-78"/>
      <p:regular r:id="rId4"/>
    </p:embeddedFon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Quattrocento" panose="020B0604020202020204" charset="0"/>
      <p:regular r:id="rId10"/>
      <p:bold r:id="rId11"/>
    </p:embeddedFont>
    <p:embeddedFont>
      <p:font typeface="Quattrocento Sans" panose="020B0604020202020204" charset="0"/>
      <p:regular r:id="rId12"/>
    </p:embeddedFont>
  </p:embeddedFontLst>
  <p:custDataLst>
    <p:tags r:id="rId1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1D9"/>
    <a:srgbClr val="434342"/>
    <a:srgbClr val="613318"/>
    <a:srgbClr val="ADD632"/>
    <a:srgbClr val="FFCC00"/>
    <a:srgbClr val="000000"/>
    <a:srgbClr val="00334D"/>
    <a:srgbClr val="BD4F19"/>
    <a:srgbClr val="E3DEB8"/>
    <a:srgbClr val="0C7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875" autoAdjust="0"/>
    <p:restoredTop sz="94710" autoAdjust="0"/>
  </p:normalViewPr>
  <p:slideViewPr>
    <p:cSldViewPr>
      <p:cViewPr varScale="1">
        <p:scale>
          <a:sx n="15" d="100"/>
          <a:sy n="15" d="100"/>
        </p:scale>
        <p:origin x="1668" y="12"/>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smtId="4294967295"/>
            </a:defPPr>
            <a:lvl1pPr algn="r">
              <a:defRPr sz="1200"/>
            </a:lvl1pPr>
          </a:lstStyle>
          <a:p>
            <a:fld id="{302F586B-0015-43FB-918D-31E1A09780E3}" type="datetimeFigureOut">
              <a:rPr lang="en-US" smtClean="0"/>
              <a:t>8/5/2020</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8311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5047317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12" y="4221482"/>
            <a:ext cx="47404018"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0530847" y="4221482"/>
            <a:ext cx="141480542"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6401962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737604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37"/>
            <a:ext cx="37307521" cy="6537960"/>
          </a:xfrm>
        </p:spPr>
        <p:txBody>
          <a:bodyPr anchor="t"/>
          <a:lstStyle>
            <a:defPPr>
              <a:defRPr kern="1200" smtId="4294967295"/>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smtId="4294967295"/>
            </a:defPPr>
            <a:lvl1pPr marL="0" indent="0">
              <a:buNone/>
              <a:defRPr sz="8200">
                <a:solidFill>
                  <a:schemeClr val="tx1">
                    <a:tint val="75000"/>
                  </a:schemeClr>
                </a:solidFill>
              </a:defRPr>
            </a:lvl1pPr>
            <a:lvl2pPr marL="1878667" indent="0">
              <a:buNone/>
              <a:defRPr sz="7400">
                <a:solidFill>
                  <a:schemeClr val="tx1">
                    <a:tint val="75000"/>
                  </a:schemeClr>
                </a:solidFill>
              </a:defRPr>
            </a:lvl2pPr>
            <a:lvl3pPr marL="3757334" indent="0">
              <a:buNone/>
              <a:defRPr sz="6600">
                <a:solidFill>
                  <a:schemeClr val="tx1">
                    <a:tint val="75000"/>
                  </a:schemeClr>
                </a:solidFill>
              </a:defRPr>
            </a:lvl3pPr>
            <a:lvl4pPr marL="5636001" indent="0">
              <a:buNone/>
              <a:defRPr sz="5800">
                <a:solidFill>
                  <a:schemeClr val="tx1">
                    <a:tint val="75000"/>
                  </a:schemeClr>
                </a:solidFill>
              </a:defRPr>
            </a:lvl4pPr>
            <a:lvl5pPr marL="7514669" indent="0">
              <a:buNone/>
              <a:defRPr sz="5800">
                <a:solidFill>
                  <a:schemeClr val="tx1">
                    <a:tint val="75000"/>
                  </a:schemeClr>
                </a:solidFill>
              </a:defRPr>
            </a:lvl5pPr>
            <a:lvl6pPr marL="9393336" indent="0">
              <a:buNone/>
              <a:defRPr sz="5800">
                <a:solidFill>
                  <a:schemeClr val="tx1">
                    <a:tint val="75000"/>
                  </a:schemeClr>
                </a:solidFill>
              </a:defRPr>
            </a:lvl6pPr>
            <a:lvl7pPr marL="11272007" indent="0">
              <a:buNone/>
              <a:defRPr sz="5800">
                <a:solidFill>
                  <a:schemeClr val="tx1">
                    <a:tint val="75000"/>
                  </a:schemeClr>
                </a:solidFill>
              </a:defRPr>
            </a:lvl7pPr>
            <a:lvl8pPr marL="13150673" indent="0">
              <a:buNone/>
              <a:defRPr sz="5800">
                <a:solidFill>
                  <a:schemeClr val="tx1">
                    <a:tint val="75000"/>
                  </a:schemeClr>
                </a:solidFill>
              </a:defRPr>
            </a:lvl8pPr>
            <a:lvl9pPr marL="15029342"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6940622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05308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9129770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2179274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681841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1934618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smtId="4294967295"/>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8368398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smtId="4294967295"/>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smtId="4294967295"/>
            </a:defPPr>
            <a:lvl1pPr marL="0" indent="0">
              <a:buNone/>
              <a:defRPr sz="13200"/>
            </a:lvl1pPr>
            <a:lvl2pPr marL="1878667" indent="0">
              <a:buNone/>
              <a:defRPr sz="11500"/>
            </a:lvl2pPr>
            <a:lvl3pPr marL="3757334" indent="0">
              <a:buNone/>
              <a:defRPr sz="9900"/>
            </a:lvl3pPr>
            <a:lvl4pPr marL="5636001" indent="0">
              <a:buNone/>
              <a:defRPr sz="8200"/>
            </a:lvl4pPr>
            <a:lvl5pPr marL="7514669" indent="0">
              <a:buNone/>
              <a:defRPr sz="8200"/>
            </a:lvl5pPr>
            <a:lvl6pPr marL="9393336" indent="0">
              <a:buNone/>
              <a:defRPr sz="8200"/>
            </a:lvl6pPr>
            <a:lvl7pPr marL="11272007" indent="0">
              <a:buNone/>
              <a:defRPr sz="8200"/>
            </a:lvl7pPr>
            <a:lvl8pPr marL="13150673" indent="0">
              <a:buNone/>
              <a:defRPr sz="8200"/>
            </a:lvl8pPr>
            <a:lvl9pPr marL="15029342"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80708135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5729" tIns="187871" rIns="375729" bIns="18787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5729" tIns="187871" rIns="375729" bIns="18787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97"/>
            <a:ext cx="10241280" cy="1752600"/>
          </a:xfrm>
          <a:prstGeom prst="rect">
            <a:avLst/>
          </a:prstGeom>
        </p:spPr>
        <p:txBody>
          <a:bodyPr vert="horz" lIns="375729" tIns="187871" rIns="375729" bIns="187871" rtlCol="0" anchor="ctr"/>
          <a:lstStyle>
            <a:defPPr>
              <a:defRPr kern="1200" smtId="4294967295"/>
            </a:defPPr>
            <a:lvl1pPr algn="l">
              <a:defRPr sz="4900">
                <a:solidFill>
                  <a:schemeClr val="tx1">
                    <a:tint val="75000"/>
                  </a:schemeClr>
                </a:solidFill>
              </a:defRPr>
            </a:lvl1pPr>
          </a:lstStyle>
          <a:p>
            <a:fld id="{1D3EE5B7-680E-44FF-962F-3113FAB5030E}" type="datetimeFigureOut">
              <a:rPr lang="en-US" smtClean="0"/>
              <a:t>8/5/2020</a:t>
            </a:fld>
            <a:endParaRPr lang="en-US"/>
          </a:p>
        </p:txBody>
      </p:sp>
      <p:sp>
        <p:nvSpPr>
          <p:cNvPr id="5" name="Footer Placeholder 4"/>
          <p:cNvSpPr>
            <a:spLocks noGrp="1"/>
          </p:cNvSpPr>
          <p:nvPr>
            <p:ph type="ftr" sz="quarter" idx="3"/>
          </p:nvPr>
        </p:nvSpPr>
        <p:spPr>
          <a:xfrm>
            <a:off x="14996161" y="30510497"/>
            <a:ext cx="13898880" cy="1752600"/>
          </a:xfrm>
          <a:prstGeom prst="rect">
            <a:avLst/>
          </a:prstGeom>
        </p:spPr>
        <p:txBody>
          <a:bodyPr vert="horz" lIns="375729" tIns="187871" rIns="375729" bIns="187871" rtlCol="0" anchor="ctr"/>
          <a:lstStyle>
            <a:defPPr>
              <a:defRPr kern="1200" smtId="4294967295"/>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97"/>
            <a:ext cx="10241280" cy="1752600"/>
          </a:xfrm>
          <a:prstGeom prst="rect">
            <a:avLst/>
          </a:prstGeom>
        </p:spPr>
        <p:txBody>
          <a:bodyPr vert="horz" lIns="375729" tIns="187871" rIns="375729" bIns="187871" rtlCol="0" anchor="ctr"/>
          <a:lstStyle>
            <a:defPPr>
              <a:defRPr kern="1200" smtId="4294967295"/>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concludingcider  Size: 48x36</a:t>
            </a:r>
          </a:p>
        </p:txBody>
      </p:sp>
    </p:spTree>
    <p:extLst>
      <p:ext uri="{BB962C8B-B14F-4D97-AF65-F5344CB8AC3E}">
        <p14:creationId xmlns:p14="http://schemas.microsoft.com/office/powerpoint/2010/main" val="422247118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ransition/>
  <p:txStyles>
    <p:titleStyle>
      <a:defPPr>
        <a:defRPr kern="1200" smtId="4294967295"/>
      </a:defPPr>
      <a:lvl1pPr algn="ctr" defTabSz="3757334" rtl="0" eaLnBrk="1" latinLnBrk="0" hangingPunct="1">
        <a:spcBef>
          <a:spcPct val="0"/>
        </a:spcBef>
        <a:buNone/>
        <a:defRPr sz="18100" kern="1200">
          <a:solidFill>
            <a:schemeClr val="tx1"/>
          </a:solidFill>
          <a:latin typeface="+mj-lt"/>
          <a:ea typeface="+mj-ea"/>
          <a:cs typeface="+mj-cs"/>
        </a:defRPr>
      </a:lvl1pPr>
    </p:titleStyle>
    <p:bodyStyle>
      <a:defPPr>
        <a:defRPr kern="1200" smtId="4294967295"/>
      </a:defPPr>
      <a:lvl1pPr marL="1409002" indent="-1409002" algn="l" defTabSz="3757334"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2839" indent="-1174172" algn="l" defTabSz="3757334"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696668" indent="-939334" algn="l" defTabSz="3757334"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7533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54002"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32673"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11341"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90008"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6867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57334" rtl="0" eaLnBrk="1" latinLnBrk="0" hangingPunct="1">
        <a:defRPr sz="7400" kern="1200">
          <a:solidFill>
            <a:schemeClr val="tx1"/>
          </a:solidFill>
          <a:latin typeface="+mn-lt"/>
          <a:ea typeface="+mn-ea"/>
          <a:cs typeface="+mn-cs"/>
        </a:defRPr>
      </a:lvl1pPr>
      <a:lvl2pPr marL="1878667" algn="l" defTabSz="3757334" rtl="0" eaLnBrk="1" latinLnBrk="0" hangingPunct="1">
        <a:defRPr sz="7400" kern="1200">
          <a:solidFill>
            <a:schemeClr val="tx1"/>
          </a:solidFill>
          <a:latin typeface="+mn-lt"/>
          <a:ea typeface="+mn-ea"/>
          <a:cs typeface="+mn-cs"/>
        </a:defRPr>
      </a:lvl2pPr>
      <a:lvl3pPr marL="3757334" algn="l" defTabSz="3757334" rtl="0" eaLnBrk="1" latinLnBrk="0" hangingPunct="1">
        <a:defRPr sz="7400" kern="1200">
          <a:solidFill>
            <a:schemeClr val="tx1"/>
          </a:solidFill>
          <a:latin typeface="+mn-lt"/>
          <a:ea typeface="+mn-ea"/>
          <a:cs typeface="+mn-cs"/>
        </a:defRPr>
      </a:lvl3pPr>
      <a:lvl4pPr marL="5636001" algn="l" defTabSz="3757334" rtl="0" eaLnBrk="1" latinLnBrk="0" hangingPunct="1">
        <a:defRPr sz="7400" kern="1200">
          <a:solidFill>
            <a:schemeClr val="tx1"/>
          </a:solidFill>
          <a:latin typeface="+mn-lt"/>
          <a:ea typeface="+mn-ea"/>
          <a:cs typeface="+mn-cs"/>
        </a:defRPr>
      </a:lvl4pPr>
      <a:lvl5pPr marL="7514669" algn="l" defTabSz="3757334" rtl="0" eaLnBrk="1" latinLnBrk="0" hangingPunct="1">
        <a:defRPr sz="7400" kern="1200">
          <a:solidFill>
            <a:schemeClr val="tx1"/>
          </a:solidFill>
          <a:latin typeface="+mn-lt"/>
          <a:ea typeface="+mn-ea"/>
          <a:cs typeface="+mn-cs"/>
        </a:defRPr>
      </a:lvl5pPr>
      <a:lvl6pPr marL="9393336" algn="l" defTabSz="3757334" rtl="0" eaLnBrk="1" latinLnBrk="0" hangingPunct="1">
        <a:defRPr sz="7400" kern="1200">
          <a:solidFill>
            <a:schemeClr val="tx1"/>
          </a:solidFill>
          <a:latin typeface="+mn-lt"/>
          <a:ea typeface="+mn-ea"/>
          <a:cs typeface="+mn-cs"/>
        </a:defRPr>
      </a:lvl6pPr>
      <a:lvl7pPr marL="11272007" algn="l" defTabSz="3757334" rtl="0" eaLnBrk="1" latinLnBrk="0" hangingPunct="1">
        <a:defRPr sz="7400" kern="1200">
          <a:solidFill>
            <a:schemeClr val="tx1"/>
          </a:solidFill>
          <a:latin typeface="+mn-lt"/>
          <a:ea typeface="+mn-ea"/>
          <a:cs typeface="+mn-cs"/>
        </a:defRPr>
      </a:lvl7pPr>
      <a:lvl8pPr marL="13150673" algn="l" defTabSz="3757334" rtl="0" eaLnBrk="1" latinLnBrk="0" hangingPunct="1">
        <a:defRPr sz="7400" kern="1200">
          <a:solidFill>
            <a:schemeClr val="tx1"/>
          </a:solidFill>
          <a:latin typeface="+mn-lt"/>
          <a:ea typeface="+mn-ea"/>
          <a:cs typeface="+mn-cs"/>
        </a:defRPr>
      </a:lvl8pPr>
      <a:lvl9pPr marL="15029342" algn="l" defTabSz="3757334"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21" Type="http://schemas.openxmlformats.org/officeDocument/2006/relationships/image" Target="../media/image18.png"/><Relationship Id="rId7" Type="http://schemas.openxmlformats.org/officeDocument/2006/relationships/image" Target="../media/image8.jpg"/><Relationship Id="rId12" Type="http://schemas.openxmlformats.org/officeDocument/2006/relationships/image" Target="../media/image13.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g"/><Relationship Id="rId24"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0.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jpg"/><Relationship Id="rId14" Type="http://schemas.openxmlformats.org/officeDocument/2006/relationships/image" Target="../media/image15.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8613427-47CD-4F1E-9290-A33A61F64FA2}"/>
              </a:ext>
            </a:extLst>
          </p:cNvPr>
          <p:cNvPicPr>
            <a:picLocks noChangeAspect="1"/>
          </p:cNvPicPr>
          <p:nvPr/>
        </p:nvPicPr>
        <p:blipFill rotWithShape="1">
          <a:blip r:embed="rId2">
            <a:extLst>
              <a:ext uri="{28A0092B-C50C-407E-A947-70E740481C1C}">
                <a14:useLocalDpi xmlns:a14="http://schemas.microsoft.com/office/drawing/2010/main" val="0"/>
              </a:ext>
            </a:extLst>
          </a:blip>
          <a:srcRect l="47284" t="7980"/>
          <a:stretch/>
        </p:blipFill>
        <p:spPr>
          <a:xfrm>
            <a:off x="38771145" y="9123451"/>
            <a:ext cx="4327438" cy="2760930"/>
          </a:xfrm>
          <a:prstGeom prst="rect">
            <a:avLst/>
          </a:prstGeom>
        </p:spPr>
      </p:pic>
      <p:pic>
        <p:nvPicPr>
          <p:cNvPr id="20" name="Picture 19" descr="A close up of a map&#10;&#10;Description automatically generated">
            <a:extLst>
              <a:ext uri="{FF2B5EF4-FFF2-40B4-BE49-F238E27FC236}">
                <a16:creationId xmlns:a16="http://schemas.microsoft.com/office/drawing/2014/main" id="{324C5E44-43D3-42D8-9B06-3B47D2BD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8032" y="20668064"/>
            <a:ext cx="7505447" cy="4771414"/>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E351CF6D-35C3-4139-8880-2EA518908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7683" y="25675833"/>
            <a:ext cx="7924789" cy="4582257"/>
          </a:xfrm>
          <a:prstGeom prst="rect">
            <a:avLst/>
          </a:prstGeom>
        </p:spPr>
      </p:pic>
      <p:pic>
        <p:nvPicPr>
          <p:cNvPr id="29" name="Picture 28" descr="A close up of a map&#10;&#10;Description automatically generated">
            <a:extLst>
              <a:ext uri="{FF2B5EF4-FFF2-40B4-BE49-F238E27FC236}">
                <a16:creationId xmlns:a16="http://schemas.microsoft.com/office/drawing/2014/main" id="{331B496B-031B-4519-9744-16313FD0F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0412" y="11771050"/>
            <a:ext cx="4128905" cy="2617936"/>
          </a:xfrm>
          <a:prstGeom prst="rect">
            <a:avLst/>
          </a:prstGeom>
        </p:spPr>
      </p:pic>
      <p:pic>
        <p:nvPicPr>
          <p:cNvPr id="23" name="Picture 22" descr="A close up of a map&#10;&#10;Description automatically generated">
            <a:extLst>
              <a:ext uri="{FF2B5EF4-FFF2-40B4-BE49-F238E27FC236}">
                <a16:creationId xmlns:a16="http://schemas.microsoft.com/office/drawing/2014/main" id="{1F964D9F-FA9A-4F62-9DDD-E4F34149E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4232" y="20627530"/>
            <a:ext cx="6896506" cy="4887815"/>
          </a:xfrm>
          <a:prstGeom prst="rect">
            <a:avLst/>
          </a:prstGeom>
        </p:spPr>
      </p:pic>
      <p:sp>
        <p:nvSpPr>
          <p:cNvPr id="50" name="Rectangle 49"/>
          <p:cNvSpPr/>
          <p:nvPr/>
        </p:nvSpPr>
        <p:spPr>
          <a:xfrm rot="5400000" flipH="1">
            <a:off x="20955000" y="9982200"/>
            <a:ext cx="1981200" cy="438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cxnSp>
        <p:nvCxnSpPr>
          <p:cNvPr id="51" name="Straight Connector 50"/>
          <p:cNvCxnSpPr/>
          <p:nvPr/>
        </p:nvCxnSpPr>
        <p:spPr>
          <a:xfrm rot="5400000" flipH="1">
            <a:off x="21945600" y="8610601"/>
            <a:ext cx="0" cy="43891200"/>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Placeholder 5">
            <a:extLst>
              <a:ext uri="{FF2B5EF4-FFF2-40B4-BE49-F238E27FC236}">
                <a16:creationId xmlns:a16="http://schemas.microsoft.com/office/drawing/2014/main" id="{D1E8EEA0-ED67-4B13-A826-1A8457285CCB}"/>
              </a:ext>
            </a:extLst>
          </p:cNvPr>
          <p:cNvSpPr txBox="1"/>
          <p:nvPr/>
        </p:nvSpPr>
        <p:spPr>
          <a:xfrm>
            <a:off x="8958423" y="1319849"/>
            <a:ext cx="268224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000" b="1" dirty="0">
                <a:solidFill>
                  <a:srgbClr val="434342"/>
                </a:solidFill>
                <a:latin typeface="Quattrocento" panose="02020802030000000404" pitchFamily="18" charset="0"/>
              </a:rPr>
              <a:t>Spatiotemporal &amp; Socioeconomic Lung Cancer Relationships in Texas Between 1995 and 2015</a:t>
            </a:r>
          </a:p>
        </p:txBody>
      </p:sp>
      <p:sp>
        <p:nvSpPr>
          <p:cNvPr id="55" name="Text Placeholder 5">
            <a:extLst>
              <a:ext uri="{FF2B5EF4-FFF2-40B4-BE49-F238E27FC236}">
                <a16:creationId xmlns:a16="http://schemas.microsoft.com/office/drawing/2014/main" id="{17285E29-F4EF-4B9F-90C7-5108CA16C10F}"/>
              </a:ext>
            </a:extLst>
          </p:cNvPr>
          <p:cNvSpPr txBox="1"/>
          <p:nvPr/>
        </p:nvSpPr>
        <p:spPr>
          <a:xfrm>
            <a:off x="4381497" y="4196037"/>
            <a:ext cx="35128203" cy="169277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000" dirty="0">
                <a:solidFill>
                  <a:srgbClr val="434342"/>
                </a:solidFill>
                <a:latin typeface="Quattrocento Sans" panose="020B0502050000020003" pitchFamily="34" charset="0"/>
                <a:cs typeface="Arial" panose="020B0604020202020204" pitchFamily="34" charset="0"/>
              </a:rPr>
              <a:t>Dileka Gunawardana with Mentorship from Dr. </a:t>
            </a:r>
            <a:r>
              <a:rPr lang="en-US" sz="5000" dirty="0" err="1">
                <a:solidFill>
                  <a:srgbClr val="434342"/>
                </a:solidFill>
                <a:latin typeface="Quattrocento Sans" panose="020B0502050000020003" pitchFamily="34" charset="0"/>
                <a:cs typeface="Arial" panose="020B0604020202020204" pitchFamily="34" charset="0"/>
              </a:rPr>
              <a:t>Cici</a:t>
            </a:r>
            <a:r>
              <a:rPr lang="en-US" sz="5000" dirty="0">
                <a:solidFill>
                  <a:srgbClr val="434342"/>
                </a:solidFill>
                <a:latin typeface="Quattrocento Sans" panose="020B0502050000020003" pitchFamily="34" charset="0"/>
                <a:cs typeface="Arial" panose="020B0604020202020204" pitchFamily="34" charset="0"/>
              </a:rPr>
              <a:t> Bauer</a:t>
            </a:r>
          </a:p>
          <a:p>
            <a:pPr algn="ctr">
              <a:defRPr/>
            </a:pPr>
            <a:r>
              <a:rPr lang="en-US" sz="5000" dirty="0">
                <a:solidFill>
                  <a:srgbClr val="434342"/>
                </a:solidFill>
                <a:latin typeface="Quattrocento Sans" panose="020B0502050000020003" pitchFamily="34" charset="0"/>
                <a:cs typeface="Arial" panose="020B0604020202020204" pitchFamily="34" charset="0"/>
              </a:rPr>
              <a:t>CPRIT Summer Internship Program; UT Houston School of Public Health</a:t>
            </a:r>
          </a:p>
        </p:txBody>
      </p:sp>
      <p:sp>
        <p:nvSpPr>
          <p:cNvPr id="36" name="TextBox 19"/>
          <p:cNvSpPr txBox="1">
            <a:spLocks noChangeArrowheads="1"/>
          </p:cNvSpPr>
          <p:nvPr/>
        </p:nvSpPr>
        <p:spPr bwMode="auto">
          <a:xfrm>
            <a:off x="800501" y="7724189"/>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 the United States, lung cancer has the second highest incidence rate and the highest mortality rate of any cancer. This study investigated county-level spatial and temporal trends of four lung cancer histologic types in the state of Texas between 1995 and 2015. The results were then published on an online interactive dashboard for the purpose of assisting public health officials in the allocation of state funds. A combination of the Bernardinelli and Leroux models was used to find the relative risk (smoothed, modeled version of SIR) for each county in each year of the study. Implementation was by R’S INLA software, which is a faster alternative to MCMC sampling for Bayesian models, conducted via a Laplace approximation of the marginal posterior distribution. Although most lung cancer types have been trending downward in recent years due to decreased smoking use, adenocarcinoma has seen a rise in the last 20 years, driven mostly by females. The areas of the highest modeled relative risk for all years of the study tended to be in the eastern region of the state. While there were no significant associations between relative risk and county-level poverty rate, there were some between relative risk and rurality. The more metropolitan that a county was, the higher its risk, relative to the rest of the state, for lung cancer.  </a:t>
            </a:r>
          </a:p>
        </p:txBody>
      </p:sp>
      <p:sp>
        <p:nvSpPr>
          <p:cNvPr id="37" name="Rectangle 10"/>
          <p:cNvSpPr>
            <a:spLocks noChangeArrowheads="1"/>
          </p:cNvSpPr>
          <p:nvPr/>
        </p:nvSpPr>
        <p:spPr bwMode="auto">
          <a:xfrm>
            <a:off x="800501" y="6574867"/>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a:solidFill>
                  <a:srgbClr val="FFFFFF"/>
                </a:solidFill>
                <a:latin typeface="Quattrocento" panose="02020802030000000404" pitchFamily="18" charset="0"/>
              </a:rPr>
              <a:t>Abstract</a:t>
            </a:r>
          </a:p>
        </p:txBody>
      </p:sp>
      <p:sp>
        <p:nvSpPr>
          <p:cNvPr id="39" name="TextBox 19">
            <a:extLst>
              <a:ext uri="{FF2B5EF4-FFF2-40B4-BE49-F238E27FC236}">
                <a16:creationId xmlns:a16="http://schemas.microsoft.com/office/drawing/2014/main" id="{0ABBC78D-0CDC-4D4E-A8CD-23A5559A6DD2}"/>
              </a:ext>
            </a:extLst>
          </p:cNvPr>
          <p:cNvSpPr txBox="1">
            <a:spLocks noChangeArrowheads="1"/>
          </p:cNvSpPr>
          <p:nvPr/>
        </p:nvSpPr>
        <p:spPr bwMode="auto">
          <a:xfrm>
            <a:off x="685800" y="22122797"/>
            <a:ext cx="9561443" cy="454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in 2020. It’s </a:t>
            </a:r>
            <a:r>
              <a:rPr lang="en-US" sz="2400" dirty="0">
                <a:solidFill>
                  <a:schemeClr val="tx2"/>
                </a:solidFill>
                <a:latin typeface="Quattrocento Sans" panose="020B0604020202020204" charset="0"/>
              </a:rPr>
              <a:t>the leading cause of cancer mortality in the world, with many people dying due to </a:t>
            </a:r>
            <a:r>
              <a:rPr lang="en-US" sz="2400" dirty="0">
                <a:solidFill>
                  <a:schemeClr val="tx2"/>
                </a:solidFill>
                <a:latin typeface="Quattrocento Sans" panose="020B0502050000020003" pitchFamily="34" charset="0"/>
                <a:cs typeface="Arial" panose="020B0604020202020204" pitchFamily="34" charset="0"/>
              </a:rPr>
              <a:t>late-stage diagnoses. As a result, it has become increasingly important to determine sub-populations and area-types that have an increased risk for the disease.  </a:t>
            </a:r>
            <a:r>
              <a:rPr lang="en-US" sz="2400" b="1" dirty="0">
                <a:solidFill>
                  <a:schemeClr val="tx2"/>
                </a:solidFill>
                <a:latin typeface="Quattrocento Sans" panose="020B0502050000020003" pitchFamily="34" charset="0"/>
                <a:cs typeface="Arial" panose="020B0604020202020204" pitchFamily="34" charset="0"/>
              </a:rPr>
              <a:t>The goal of this study </a:t>
            </a:r>
            <a:r>
              <a:rPr lang="en-US" sz="2400" dirty="0">
                <a:solidFill>
                  <a:schemeClr val="tx2"/>
                </a:solidFill>
                <a:latin typeface="Quattrocento Sans" panose="020B0502050000020003" pitchFamily="34" charset="0"/>
                <a:cs typeface="Arial" panose="020B0604020202020204" pitchFamily="34" charset="0"/>
              </a:rPr>
              <a:t>was to model the spatial (across different counties), temporal (over time), and spatiotemporal relationships of lung cancer across the state of Texas. In addition, other socioeconomic factors including rurality and poverty rates were investigated to determine any potential associations. Finally, an interactive online dashboard app was created via </a:t>
            </a:r>
            <a:r>
              <a:rPr lang="en-US" sz="2400" i="1" dirty="0">
                <a:solidFill>
                  <a:schemeClr val="tx2"/>
                </a:solidFill>
                <a:latin typeface="Quattrocento Sans" panose="020B0502050000020003" pitchFamily="34" charset="0"/>
                <a:cs typeface="Arial" panose="020B0604020202020204" pitchFamily="34" charset="0"/>
              </a:rPr>
              <a:t>R Shiny </a:t>
            </a:r>
            <a:r>
              <a:rPr lang="en-US" sz="2400" dirty="0">
                <a:solidFill>
                  <a:schemeClr val="tx2"/>
                </a:solidFill>
                <a:latin typeface="Quattrocento Sans" panose="020B0502050000020003" pitchFamily="34" charset="0"/>
                <a:cs typeface="Arial" panose="020B0604020202020204" pitchFamily="34" charset="0"/>
              </a:rPr>
              <a:t>software to describe the models for and display the results of the study. </a:t>
            </a:r>
          </a:p>
        </p:txBody>
      </p:sp>
      <p:sp>
        <p:nvSpPr>
          <p:cNvPr id="44" name="Rectangle 10">
            <a:extLst>
              <a:ext uri="{FF2B5EF4-FFF2-40B4-BE49-F238E27FC236}">
                <a16:creationId xmlns:a16="http://schemas.microsoft.com/office/drawing/2014/main" id="{7E80D786-D74D-4324-9F95-59B544BBB243}"/>
              </a:ext>
            </a:extLst>
          </p:cNvPr>
          <p:cNvSpPr>
            <a:spLocks noChangeArrowheads="1"/>
          </p:cNvSpPr>
          <p:nvPr/>
        </p:nvSpPr>
        <p:spPr bwMode="auto">
          <a:xfrm>
            <a:off x="831215" y="15736935"/>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Introduction</a:t>
            </a:r>
          </a:p>
        </p:txBody>
      </p:sp>
      <p:sp>
        <p:nvSpPr>
          <p:cNvPr id="34" name="TextBox 19">
            <a:extLst>
              <a:ext uri="{FF2B5EF4-FFF2-40B4-BE49-F238E27FC236}">
                <a16:creationId xmlns:a16="http://schemas.microsoft.com/office/drawing/2014/main" id="{B6811A51-D023-4ABF-99DE-54CD1B82D366}"/>
              </a:ext>
            </a:extLst>
          </p:cNvPr>
          <p:cNvSpPr txBox="1">
            <a:spLocks noChangeArrowheads="1"/>
          </p:cNvSpPr>
          <p:nvPr/>
        </p:nvSpPr>
        <p:spPr bwMode="auto">
          <a:xfrm>
            <a:off x="33064608" y="7416172"/>
            <a:ext cx="10033975"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From the spatial trends map, it appears that there are several regions in Eastern Texas with abnormally high risks of lung cancer, notably Polk and Lamar counties. Although squamous cell cancer’s prevalence (associated with smoking) in Texas has decreased, adenocarcinoma’s has increased, with the rise being driven mainly by women. </a:t>
            </a:r>
          </a:p>
        </p:txBody>
      </p:sp>
      <p:sp>
        <p:nvSpPr>
          <p:cNvPr id="38" name="Rectangle 10">
            <a:extLst>
              <a:ext uri="{FF2B5EF4-FFF2-40B4-BE49-F238E27FC236}">
                <a16:creationId xmlns:a16="http://schemas.microsoft.com/office/drawing/2014/main" id="{C0234601-D933-4311-BDF5-42800658BFD3}"/>
              </a:ext>
            </a:extLst>
          </p:cNvPr>
          <p:cNvSpPr>
            <a:spLocks noChangeArrowheads="1"/>
          </p:cNvSpPr>
          <p:nvPr/>
        </p:nvSpPr>
        <p:spPr bwMode="auto">
          <a:xfrm>
            <a:off x="33132871" y="65190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Conclusions</a:t>
            </a:r>
          </a:p>
        </p:txBody>
      </p:sp>
      <p:sp>
        <p:nvSpPr>
          <p:cNvPr id="47" name="TextBox 19">
            <a:extLst>
              <a:ext uri="{FF2B5EF4-FFF2-40B4-BE49-F238E27FC236}">
                <a16:creationId xmlns:a16="http://schemas.microsoft.com/office/drawing/2014/main" id="{4D3A2477-3C43-4479-B3DF-0DE4A78D1059}"/>
              </a:ext>
            </a:extLst>
          </p:cNvPr>
          <p:cNvSpPr txBox="1">
            <a:spLocks noChangeArrowheads="1"/>
          </p:cNvSpPr>
          <p:nvPr/>
        </p:nvSpPr>
        <p:spPr bwMode="auto">
          <a:xfrm>
            <a:off x="33041492" y="15402208"/>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It’s important to determine the counties in Texas that are most at risk of lung cancer for state public health officials to efficiently allocate funds and diagnostic resources to the appropriate demographic groups and counties. Currently, hospitals and health professionals are being inundated by the novel COVID-19 pandemic, meaning many oncology clinics aren’t functioning at their normal levels. It would be of interest to investigate lung cancer and the virus alongside one another to determine how they not only affect patients but also health institutions at a macroscopic level.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Investigating the spatiotemporal patterns of lung cancer will also help set the groundwork for further analyses in high-incidence areas. In addition, this work may open the gates for establishing causal relationships. Previous literature has pointed to alternative potential causes of lung cancer – farming pesticides, mining, air pollution, radon, and asbestos – but none of these have been thoroughly investigated. This research project was limited in that it was focused on county-level characteristics. This is problematic because people with very different lifestyles can live in the same county. Future work should attempt a point-level analysis where specific lung cancer cases or neighborhoods can be studied alongside detailed lifestyle and air quality data.</a:t>
            </a:r>
          </a:p>
        </p:txBody>
      </p:sp>
      <p:sp>
        <p:nvSpPr>
          <p:cNvPr id="48" name="Rectangle 10">
            <a:extLst>
              <a:ext uri="{FF2B5EF4-FFF2-40B4-BE49-F238E27FC236}">
                <a16:creationId xmlns:a16="http://schemas.microsoft.com/office/drawing/2014/main" id="{A5FFB638-77FE-4FE9-BAAF-8DA0D3D62767}"/>
              </a:ext>
            </a:extLst>
          </p:cNvPr>
          <p:cNvSpPr>
            <a:spLocks noChangeArrowheads="1"/>
          </p:cNvSpPr>
          <p:nvPr/>
        </p:nvSpPr>
        <p:spPr bwMode="auto">
          <a:xfrm>
            <a:off x="33065231" y="1442778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Discussion &amp; Future Directions</a:t>
            </a:r>
          </a:p>
        </p:txBody>
      </p:sp>
      <p:sp>
        <p:nvSpPr>
          <p:cNvPr id="26" name="TextBox 19">
            <a:extLst>
              <a:ext uri="{FF2B5EF4-FFF2-40B4-BE49-F238E27FC236}">
                <a16:creationId xmlns:a16="http://schemas.microsoft.com/office/drawing/2014/main" id="{C683A825-1118-403C-A248-0823BAB7C3C3}"/>
              </a:ext>
            </a:extLst>
          </p:cNvPr>
          <p:cNvSpPr txBox="1">
            <a:spLocks noChangeArrowheads="1"/>
          </p:cNvSpPr>
          <p:nvPr/>
        </p:nvSpPr>
        <p:spPr bwMode="auto">
          <a:xfrm>
            <a:off x="11564750" y="7655718"/>
            <a:ext cx="10125753"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data was collected from the Texas Cancer Registry and processed via </a:t>
            </a:r>
            <a:r>
              <a:rPr lang="en-US" sz="2400" i="1" dirty="0">
                <a:solidFill>
                  <a:schemeClr val="tx2"/>
                </a:solidFill>
                <a:latin typeface="Quattrocento Sans" panose="020B0502050000020003" pitchFamily="34" charset="0"/>
                <a:cs typeface="Arial" panose="020B0604020202020204" pitchFamily="34" charset="0"/>
              </a:rPr>
              <a:t>SEER*Stat </a:t>
            </a:r>
            <a:r>
              <a:rPr lang="en-US" sz="2400" dirty="0">
                <a:solidFill>
                  <a:schemeClr val="tx2"/>
                </a:solidFill>
                <a:latin typeface="Quattrocento Sans" panose="020B0502050000020003" pitchFamily="34" charset="0"/>
                <a:cs typeface="Arial" panose="020B0604020202020204" pitchFamily="34" charset="0"/>
              </a:rPr>
              <a:t>software. There are multiple classifications of lung cancer, called </a:t>
            </a:r>
            <a:r>
              <a:rPr lang="en-US" sz="2400" b="1" dirty="0">
                <a:solidFill>
                  <a:schemeClr val="tx2"/>
                </a:solidFill>
                <a:latin typeface="Quattrocento Sans" panose="020B0502050000020003" pitchFamily="34" charset="0"/>
                <a:cs typeface="Arial" panose="020B0604020202020204" pitchFamily="34" charset="0"/>
              </a:rPr>
              <a:t>histologic types</a:t>
            </a:r>
            <a:r>
              <a:rPr lang="en-US" sz="2400" dirty="0">
                <a:solidFill>
                  <a:schemeClr val="tx2"/>
                </a:solidFill>
                <a:latin typeface="Quattrocento Sans" panose="020B0502050000020003" pitchFamily="34" charset="0"/>
                <a:cs typeface="Arial" panose="020B0604020202020204" pitchFamily="34" charset="0"/>
              </a:rPr>
              <a:t>, based on the appearance of the cancerous cell under a microscope. Each has a unique etiology, therefore affecting people differently, meaning each should be studied individually. The grey boxes in the following diagram show the divisions of and relative prevalence of the four histologic types included in this analysis. </a:t>
            </a:r>
          </a:p>
        </p:txBody>
      </p:sp>
      <p:sp>
        <p:nvSpPr>
          <p:cNvPr id="28" name="Rectangle 10">
            <a:extLst>
              <a:ext uri="{FF2B5EF4-FFF2-40B4-BE49-F238E27FC236}">
                <a16:creationId xmlns:a16="http://schemas.microsoft.com/office/drawing/2014/main" id="{EC622DF4-7348-4920-BF98-0DAAEC5CE30E}"/>
              </a:ext>
            </a:extLst>
          </p:cNvPr>
          <p:cNvSpPr>
            <a:spLocks noChangeArrowheads="1"/>
          </p:cNvSpPr>
          <p:nvPr/>
        </p:nvSpPr>
        <p:spPr bwMode="auto">
          <a:xfrm>
            <a:off x="11564750" y="6519034"/>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Methods of Analysis</a:t>
            </a:r>
          </a:p>
        </p:txBody>
      </p:sp>
      <p:sp>
        <p:nvSpPr>
          <p:cNvPr id="22" name="TextBox 19">
            <a:extLst>
              <a:ext uri="{FF2B5EF4-FFF2-40B4-BE49-F238E27FC236}">
                <a16:creationId xmlns:a16="http://schemas.microsoft.com/office/drawing/2014/main" id="{B5E2F400-1DE7-4017-9279-9468D64490DC}"/>
              </a:ext>
            </a:extLst>
          </p:cNvPr>
          <p:cNvSpPr txBox="1">
            <a:spLocks noChangeArrowheads="1"/>
          </p:cNvSpPr>
          <p:nvPr/>
        </p:nvSpPr>
        <p:spPr bwMode="auto">
          <a:xfrm>
            <a:off x="21945601" y="7621638"/>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SIRs are useful because they have a straightforward interpretation. A value greater than 1 indicates a potential high incidence county or “hot spot” that may be at particular risk of lung cancer. A value less than 1, on the other hand, indicates a “cold spot”. </a:t>
            </a:r>
            <a:r>
              <a:rPr lang="en-US" sz="2400" b="1" dirty="0">
                <a:solidFill>
                  <a:schemeClr val="tx2"/>
                </a:solidFill>
                <a:latin typeface="Quattrocento Sans" panose="020B0502050000020003" pitchFamily="34" charset="0"/>
                <a:cs typeface="Arial" panose="020B0604020202020204" pitchFamily="34" charset="0"/>
              </a:rPr>
              <a:t>Independence</a:t>
            </a:r>
            <a:r>
              <a:rPr lang="en-US" sz="2400" dirty="0">
                <a:solidFill>
                  <a:schemeClr val="tx2"/>
                </a:solidFill>
                <a:latin typeface="Quattrocento Sans" panose="020B0502050000020003" pitchFamily="34" charset="0"/>
                <a:cs typeface="Arial" panose="020B0604020202020204" pitchFamily="34" charset="0"/>
              </a:rPr>
              <a:t> between each possible pair of observations (in this case, an observation is the lung cancer SIR in a county for a given year) is an assumption made when analyzing data. However, this is unfair to make because there exist </a:t>
            </a:r>
            <a:r>
              <a:rPr lang="en-US" sz="2400" b="1" dirty="0">
                <a:solidFill>
                  <a:schemeClr val="tx2"/>
                </a:solidFill>
                <a:latin typeface="Quattrocento Sans" panose="020B0502050000020003" pitchFamily="34" charset="0"/>
                <a:cs typeface="Arial" panose="020B0604020202020204" pitchFamily="34" charset="0"/>
              </a:rPr>
              <a:t>three</a:t>
            </a:r>
            <a:r>
              <a:rPr lang="en-US" sz="2400" dirty="0">
                <a:solidFill>
                  <a:schemeClr val="tx2"/>
                </a:solidFill>
                <a:latin typeface="Quattrocento Sans" panose="020B0502050000020003" pitchFamily="34" charset="0"/>
                <a:cs typeface="Arial" panose="020B0604020202020204" pitchFamily="34" charset="0"/>
              </a:rPr>
              <a:t> </a:t>
            </a:r>
            <a:r>
              <a:rPr lang="en-US" sz="2400" b="1" dirty="0">
                <a:solidFill>
                  <a:schemeClr val="tx2"/>
                </a:solidFill>
                <a:latin typeface="Quattrocento Sans" panose="020B0502050000020003" pitchFamily="34" charset="0"/>
                <a:cs typeface="Arial" panose="020B0604020202020204" pitchFamily="34" charset="0"/>
              </a:rPr>
              <a:t>types of correlation </a:t>
            </a:r>
            <a:r>
              <a:rPr lang="en-US" sz="2400" dirty="0">
                <a:solidFill>
                  <a:schemeClr val="tx2"/>
                </a:solidFill>
                <a:latin typeface="Quattrocento Sans" panose="020B0502050000020003" pitchFamily="34" charset="0"/>
                <a:cs typeface="Arial" panose="020B0604020202020204" pitchFamily="34" charset="0"/>
              </a:rPr>
              <a:t>that must be considered through a </a:t>
            </a:r>
            <a:r>
              <a:rPr lang="en-US" sz="2400" b="1" dirty="0">
                <a:solidFill>
                  <a:schemeClr val="tx2"/>
                </a:solidFill>
                <a:latin typeface="Quattrocento Sans" panose="020B0502050000020003" pitchFamily="34" charset="0"/>
                <a:cs typeface="Arial" panose="020B0604020202020204" pitchFamily="34" charset="0"/>
              </a:rPr>
              <a:t>model</a:t>
            </a:r>
            <a:r>
              <a:rPr lang="en-US" sz="2400" dirty="0">
                <a:solidFill>
                  <a:schemeClr val="tx2"/>
                </a:solidFill>
                <a:latin typeface="Quattrocento Sans" panose="020B0502050000020003" pitchFamily="34" charset="0"/>
                <a:cs typeface="Arial" panose="020B0604020202020204" pitchFamily="34" charset="0"/>
              </a:rPr>
              <a:t> to accurately understand lung cancer trends:</a:t>
            </a:r>
          </a:p>
        </p:txBody>
      </p:sp>
      <p:sp>
        <p:nvSpPr>
          <p:cNvPr id="31" name="Rectangle 30">
            <a:extLst>
              <a:ext uri="{FF2B5EF4-FFF2-40B4-BE49-F238E27FC236}">
                <a16:creationId xmlns:a16="http://schemas.microsoft.com/office/drawing/2014/main" id="{4C299F74-A7A2-4C5B-AAF3-D8CD94AEEADF}"/>
              </a:ext>
            </a:extLst>
          </p:cNvPr>
          <p:cNvSpPr/>
          <p:nvPr/>
        </p:nvSpPr>
        <p:spPr>
          <a:xfrm rot="5400000" flipH="1">
            <a:off x="21602700" y="-21602700"/>
            <a:ext cx="685799" cy="4389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sp>
        <p:nvSpPr>
          <p:cNvPr id="2" name="Rectangle 10">
            <a:extLst>
              <a:ext uri="{FF2B5EF4-FFF2-40B4-BE49-F238E27FC236}">
                <a16:creationId xmlns:a16="http://schemas.microsoft.com/office/drawing/2014/main" id="{AE09C345-1278-4E94-9135-44815846A111}"/>
              </a:ext>
            </a:extLst>
          </p:cNvPr>
          <p:cNvSpPr>
            <a:spLocks noChangeArrowheads="1"/>
          </p:cNvSpPr>
          <p:nvPr/>
        </p:nvSpPr>
        <p:spPr bwMode="auto">
          <a:xfrm>
            <a:off x="33132873" y="256861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Acknowledgements</a:t>
            </a:r>
          </a:p>
        </p:txBody>
      </p:sp>
      <p:sp>
        <p:nvSpPr>
          <p:cNvPr id="3" name="TextBox 19">
            <a:extLst>
              <a:ext uri="{FF2B5EF4-FFF2-40B4-BE49-F238E27FC236}">
                <a16:creationId xmlns:a16="http://schemas.microsoft.com/office/drawing/2014/main" id="{00DF5DC6-8DD3-48EB-9D99-5EB7F5C9276C}"/>
              </a:ext>
            </a:extLst>
          </p:cNvPr>
          <p:cNvSpPr txBox="1">
            <a:spLocks noChangeArrowheads="1"/>
          </p:cNvSpPr>
          <p:nvPr/>
        </p:nvSpPr>
        <p:spPr bwMode="auto">
          <a:xfrm>
            <a:off x="33275033" y="26814174"/>
            <a:ext cx="9957825"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 would like to acknowledge my mentor, Dr. </a:t>
            </a:r>
            <a:r>
              <a:rPr lang="en-US" sz="2400" dirty="0" err="1">
                <a:solidFill>
                  <a:schemeClr val="tx2"/>
                </a:solidFill>
                <a:latin typeface="Quattrocento Sans" panose="020B0502050000020003" pitchFamily="34" charset="0"/>
                <a:cs typeface="Arial" panose="020B0604020202020204" pitchFamily="34" charset="0"/>
              </a:rPr>
              <a:t>Cici</a:t>
            </a:r>
            <a:r>
              <a:rPr lang="en-US" sz="2400" dirty="0">
                <a:solidFill>
                  <a:schemeClr val="tx2"/>
                </a:solidFill>
                <a:latin typeface="Quattrocento Sans" panose="020B0502050000020003" pitchFamily="34" charset="0"/>
                <a:cs typeface="Arial" panose="020B0604020202020204" pitchFamily="34" charset="0"/>
              </a:rPr>
              <a:t> Bauer, for creating the original idea for the project as well as for providing me resources &amp; guidance throughout the research process. </a:t>
            </a:r>
          </a:p>
          <a:p>
            <a:pPr algn="just">
              <a:lnSpc>
                <a:spcPct val="110000"/>
              </a:lnSpc>
            </a:pPr>
            <a:endParaRPr lang="en-US" sz="2400"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i="1" dirty="0">
                <a:solidFill>
                  <a:schemeClr val="tx2"/>
                </a:solidFill>
                <a:latin typeface="Quattrocento Sans" panose="020B0502050000020003" pitchFamily="34" charset="0"/>
                <a:cs typeface="Arial" panose="020B0604020202020204" pitchFamily="34" charset="0"/>
              </a:rPr>
              <a:t>Dileka Gunawardana was supported by the UTHealth Innovation for Cancer Prevention Research Training Program Summer Undergraduate Fellowship (Cancer Prevention and Research Institute of Texas Grant #RP160015).</a:t>
            </a:r>
          </a:p>
        </p:txBody>
      </p:sp>
      <p:pic>
        <p:nvPicPr>
          <p:cNvPr id="6" name="Picture 5" descr="A screenshot of a cell phone&#10;&#10;Description automatically generated">
            <a:extLst>
              <a:ext uri="{FF2B5EF4-FFF2-40B4-BE49-F238E27FC236}">
                <a16:creationId xmlns:a16="http://schemas.microsoft.com/office/drawing/2014/main" id="{8AE97008-BA4B-44B0-AC21-13848BA1A8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60851" y="1262136"/>
            <a:ext cx="6942796" cy="46285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A25BECA-C108-4118-8710-9630EFBC98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863" y="918826"/>
            <a:ext cx="5590854" cy="5590854"/>
          </a:xfrm>
          <a:prstGeom prst="rect">
            <a:avLst/>
          </a:prstGeom>
        </p:spPr>
      </p:pic>
      <p:sp>
        <p:nvSpPr>
          <p:cNvPr id="11" name="Rectangle 10">
            <a:extLst>
              <a:ext uri="{FF2B5EF4-FFF2-40B4-BE49-F238E27FC236}">
                <a16:creationId xmlns:a16="http://schemas.microsoft.com/office/drawing/2014/main" id="{75A59242-5E30-403B-91A0-F87F7F2A2170}"/>
              </a:ext>
            </a:extLst>
          </p:cNvPr>
          <p:cNvSpPr>
            <a:spLocks noChangeArrowheads="1"/>
          </p:cNvSpPr>
          <p:nvPr/>
        </p:nvSpPr>
        <p:spPr bwMode="auto">
          <a:xfrm>
            <a:off x="11602850" y="19263405"/>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Results</a:t>
            </a:r>
          </a:p>
        </p:txBody>
      </p:sp>
      <p:pic>
        <p:nvPicPr>
          <p:cNvPr id="13" name="Picture 12" descr="A drawing of a face&#10;&#10;Description automatically generated">
            <a:extLst>
              <a:ext uri="{FF2B5EF4-FFF2-40B4-BE49-F238E27FC236}">
                <a16:creationId xmlns:a16="http://schemas.microsoft.com/office/drawing/2014/main" id="{13E90457-B4F0-412D-8671-FB6BAD87C9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41" y="16954187"/>
            <a:ext cx="6971073" cy="5082091"/>
          </a:xfrm>
          <a:prstGeom prst="rect">
            <a:avLst/>
          </a:prstGeom>
        </p:spPr>
      </p:pic>
      <p:sp>
        <p:nvSpPr>
          <p:cNvPr id="14" name="TextBox 13">
            <a:extLst>
              <a:ext uri="{FF2B5EF4-FFF2-40B4-BE49-F238E27FC236}">
                <a16:creationId xmlns:a16="http://schemas.microsoft.com/office/drawing/2014/main" id="{21C88A14-164D-491B-8A1D-AF7AD2BC8EB4}"/>
              </a:ext>
            </a:extLst>
          </p:cNvPr>
          <p:cNvSpPr txBox="1"/>
          <p:nvPr/>
        </p:nvSpPr>
        <p:spPr>
          <a:xfrm>
            <a:off x="7512373" y="16929073"/>
            <a:ext cx="2681126" cy="5262979"/>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As shown by the diagram on the left, a lung cancer (LC) tumor can have devastating effects on how a person breathes and lives. In the United States alone, approximately 228,280 people are projected to be diagnosed with</a:t>
            </a:r>
            <a:endParaRPr lang="en-US" sz="1000" dirty="0">
              <a:solidFill>
                <a:schemeClr val="tx2"/>
              </a:solidFill>
              <a:latin typeface="Quattrocento Sans" panose="020B0604020202020204" charset="0"/>
            </a:endParaRPr>
          </a:p>
        </p:txBody>
      </p:sp>
      <p:sp>
        <p:nvSpPr>
          <p:cNvPr id="17" name="Rectangle 10">
            <a:extLst>
              <a:ext uri="{FF2B5EF4-FFF2-40B4-BE49-F238E27FC236}">
                <a16:creationId xmlns:a16="http://schemas.microsoft.com/office/drawing/2014/main" id="{FE8C4F65-26E6-40AC-A47E-D63FF66E4CD9}"/>
              </a:ext>
            </a:extLst>
          </p:cNvPr>
          <p:cNvSpPr>
            <a:spLocks noChangeArrowheads="1"/>
          </p:cNvSpPr>
          <p:nvPr/>
        </p:nvSpPr>
        <p:spPr bwMode="auto">
          <a:xfrm>
            <a:off x="685800" y="26695800"/>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Innovation Tools</a:t>
            </a:r>
          </a:p>
        </p:txBody>
      </p:sp>
      <p:pic>
        <p:nvPicPr>
          <p:cNvPr id="24" name="Picture 23" descr="A factory with smoke coming out of the water&#10;&#10;Description automatically generated">
            <a:extLst>
              <a:ext uri="{FF2B5EF4-FFF2-40B4-BE49-F238E27FC236}">
                <a16:creationId xmlns:a16="http://schemas.microsoft.com/office/drawing/2014/main" id="{7E2D4E6A-C60C-46D1-8F4D-0805BC89CF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33555" y="22737657"/>
            <a:ext cx="4647271" cy="2845189"/>
          </a:xfrm>
          <a:prstGeom prst="rect">
            <a:avLst/>
          </a:prstGeom>
        </p:spPr>
      </p:pic>
      <p:pic>
        <p:nvPicPr>
          <p:cNvPr id="27" name="Picture 26" descr="A picture containing table, indoor, sitting, cup&#10;&#10;Description automatically generated">
            <a:extLst>
              <a:ext uri="{FF2B5EF4-FFF2-40B4-BE49-F238E27FC236}">
                <a16:creationId xmlns:a16="http://schemas.microsoft.com/office/drawing/2014/main" id="{4DA706F4-696B-4EFC-BE21-EA9363679D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44119" y="23194053"/>
            <a:ext cx="4267200" cy="2388793"/>
          </a:xfrm>
          <a:prstGeom prst="rect">
            <a:avLst/>
          </a:prstGeom>
        </p:spPr>
      </p:pic>
      <p:pic>
        <p:nvPicPr>
          <p:cNvPr id="30" name="Picture 29" descr="A close up of a map&#10;&#10;Description automatically generated">
            <a:extLst>
              <a:ext uri="{FF2B5EF4-FFF2-40B4-BE49-F238E27FC236}">
                <a16:creationId xmlns:a16="http://schemas.microsoft.com/office/drawing/2014/main" id="{C945F731-323B-4D1E-BABA-82F408429A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70943" y="10550552"/>
            <a:ext cx="8741986" cy="2932589"/>
          </a:xfrm>
          <a:prstGeom prst="rect">
            <a:avLst/>
          </a:prstGeom>
        </p:spPr>
      </p:pic>
      <p:sp>
        <p:nvSpPr>
          <p:cNvPr id="33" name="TextBox 19">
            <a:extLst>
              <a:ext uri="{FF2B5EF4-FFF2-40B4-BE49-F238E27FC236}">
                <a16:creationId xmlns:a16="http://schemas.microsoft.com/office/drawing/2014/main" id="{331029CA-9CB7-4D51-A0D6-DBF510BC3A9E}"/>
              </a:ext>
            </a:extLst>
          </p:cNvPr>
          <p:cNvSpPr txBox="1">
            <a:spLocks noChangeArrowheads="1"/>
          </p:cNvSpPr>
          <p:nvPr/>
        </p:nvSpPr>
        <p:spPr bwMode="auto">
          <a:xfrm>
            <a:off x="11564746" y="13568426"/>
            <a:ext cx="10125753"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5-year population data was collected from the U.S. Census Bureau and divided into </a:t>
            </a:r>
            <a:r>
              <a:rPr lang="en-US" sz="2400" b="1" dirty="0">
                <a:solidFill>
                  <a:schemeClr val="tx2"/>
                </a:solidFill>
                <a:latin typeface="Quattrocento Sans" panose="020B0502050000020003" pitchFamily="34" charset="0"/>
                <a:cs typeface="Arial" panose="020B0604020202020204" pitchFamily="34" charset="0"/>
              </a:rPr>
              <a:t>30 demographic groups </a:t>
            </a:r>
            <a:r>
              <a:rPr lang="en-US" sz="2400" dirty="0">
                <a:solidFill>
                  <a:schemeClr val="tx2"/>
                </a:solidFill>
                <a:latin typeface="Quattrocento Sans" panose="020B0502050000020003" pitchFamily="34" charset="0"/>
                <a:cs typeface="Arial" panose="020B0604020202020204" pitchFamily="34" charset="0"/>
              </a:rPr>
              <a:t>determined by race, age, and gender. It was assumed that each of these groups had a unique lung cancer rate (this is because, for example, the elderly tend to have higher rates than the young). This data, along with lung cancer frequencies, was used to calculate expected cases and SIR’s (assuming </a:t>
            </a:r>
            <a:r>
              <a:rPr lang="en-US" sz="2400" b="1" dirty="0">
                <a:solidFill>
                  <a:schemeClr val="tx2"/>
                </a:solidFill>
                <a:latin typeface="Quattrocento Sans" panose="020B0502050000020003" pitchFamily="34" charset="0"/>
                <a:cs typeface="Arial" panose="020B0604020202020204" pitchFamily="34" charset="0"/>
              </a:rPr>
              <a:t>demographic group k</a:t>
            </a:r>
            <a:r>
              <a:rPr lang="en-US" sz="2400" dirty="0">
                <a:solidFill>
                  <a:schemeClr val="tx2"/>
                </a:solidFill>
                <a:latin typeface="Quattrocento Sans" panose="020B0502050000020003" pitchFamily="34" charset="0"/>
                <a:cs typeface="Arial" panose="020B0604020202020204" pitchFamily="34" charset="0"/>
              </a:rPr>
              <a:t>,</a:t>
            </a:r>
            <a:r>
              <a:rPr lang="en-US" sz="2400" b="1" dirty="0">
                <a:solidFill>
                  <a:schemeClr val="tx2"/>
                </a:solidFill>
                <a:latin typeface="Quattrocento Sans" panose="020B0502050000020003" pitchFamily="34" charset="0"/>
                <a:cs typeface="Arial" panose="020B0604020202020204" pitchFamily="34" charset="0"/>
              </a:rPr>
              <a:t> county i </a:t>
            </a:r>
            <a:r>
              <a:rPr lang="en-US" sz="2400" dirty="0">
                <a:solidFill>
                  <a:schemeClr val="tx2"/>
                </a:solidFill>
                <a:latin typeface="Quattrocento Sans" panose="020B0502050000020003" pitchFamily="34" charset="0"/>
                <a:cs typeface="Arial" panose="020B0604020202020204" pitchFamily="34" charset="0"/>
              </a:rPr>
              <a:t>&amp;</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a:t>
            </a:r>
          </a:p>
        </p:txBody>
      </p:sp>
      <p:pic>
        <p:nvPicPr>
          <p:cNvPr id="45" name="Picture 44" descr="A close up of a map&#10;&#10;Description automatically generated">
            <a:extLst>
              <a:ext uri="{FF2B5EF4-FFF2-40B4-BE49-F238E27FC236}">
                <a16:creationId xmlns:a16="http://schemas.microsoft.com/office/drawing/2014/main" id="{A68F25CE-4FAB-4F33-9850-FA94EF92A5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83400" y="25675833"/>
            <a:ext cx="5685733" cy="4474019"/>
          </a:xfrm>
          <a:prstGeom prst="rect">
            <a:avLst/>
          </a:prstGeom>
        </p:spPr>
      </p:pic>
      <p:pic>
        <p:nvPicPr>
          <p:cNvPr id="8" name="Picture 7" descr="A picture containing map, flying, filled, computer&#10;&#10;Description automatically generated">
            <a:extLst>
              <a:ext uri="{FF2B5EF4-FFF2-40B4-BE49-F238E27FC236}">
                <a16:creationId xmlns:a16="http://schemas.microsoft.com/office/drawing/2014/main" id="{1CA85AFA-1BBE-405C-9A00-E80CED3D19E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0358" y="22768293"/>
            <a:ext cx="7667297" cy="2284770"/>
          </a:xfrm>
          <a:prstGeom prst="rect">
            <a:avLst/>
          </a:prstGeom>
        </p:spPr>
      </p:pic>
      <p:pic>
        <p:nvPicPr>
          <p:cNvPr id="12" name="Picture 11" descr="A picture containing skiing, map, line, different&#10;&#10;Description automatically generated">
            <a:extLst>
              <a:ext uri="{FF2B5EF4-FFF2-40B4-BE49-F238E27FC236}">
                <a16:creationId xmlns:a16="http://schemas.microsoft.com/office/drawing/2014/main" id="{803D8F7B-C7D9-4FBC-9728-E0D45EA649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15369" y="20400039"/>
            <a:ext cx="7667297" cy="2252618"/>
          </a:xfrm>
          <a:prstGeom prst="rect">
            <a:avLst/>
          </a:prstGeom>
        </p:spPr>
      </p:pic>
      <p:pic>
        <p:nvPicPr>
          <p:cNvPr id="16" name="Picture 15" descr="A close up of a map&#10;&#10;Description automatically generated">
            <a:extLst>
              <a:ext uri="{FF2B5EF4-FFF2-40B4-BE49-F238E27FC236}">
                <a16:creationId xmlns:a16="http://schemas.microsoft.com/office/drawing/2014/main" id="{9C135ADF-AAA0-421C-87AE-A48D2C2BCDC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17044" y="25168699"/>
            <a:ext cx="7598230" cy="2338458"/>
          </a:xfrm>
          <a:prstGeom prst="rect">
            <a:avLst/>
          </a:prstGeom>
        </p:spPr>
      </p:pic>
      <p:sp>
        <p:nvSpPr>
          <p:cNvPr id="32" name="TextBox 31">
            <a:extLst>
              <a:ext uri="{FF2B5EF4-FFF2-40B4-BE49-F238E27FC236}">
                <a16:creationId xmlns:a16="http://schemas.microsoft.com/office/drawing/2014/main" id="{71C619A1-CBE8-480C-A8A9-C58E7C152CAD}"/>
              </a:ext>
            </a:extLst>
          </p:cNvPr>
          <p:cNvSpPr txBox="1"/>
          <p:nvPr/>
        </p:nvSpPr>
        <p:spPr>
          <a:xfrm>
            <a:off x="19050000" y="20290086"/>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All Lung Cancer Types by County</a:t>
            </a:r>
          </a:p>
        </p:txBody>
      </p:sp>
      <p:sp>
        <p:nvSpPr>
          <p:cNvPr id="40" name="TextBox 39">
            <a:extLst>
              <a:ext uri="{FF2B5EF4-FFF2-40B4-BE49-F238E27FC236}">
                <a16:creationId xmlns:a16="http://schemas.microsoft.com/office/drawing/2014/main" id="{4092A224-C507-490D-981C-A62F1566830A}"/>
              </a:ext>
            </a:extLst>
          </p:cNvPr>
          <p:cNvSpPr txBox="1"/>
          <p:nvPr/>
        </p:nvSpPr>
        <p:spPr>
          <a:xfrm>
            <a:off x="26311697" y="20297235"/>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Adenocarcinoma by County</a:t>
            </a:r>
          </a:p>
        </p:txBody>
      </p:sp>
      <p:graphicFrame>
        <p:nvGraphicFramePr>
          <p:cNvPr id="41" name="Table 42">
            <a:extLst>
              <a:ext uri="{FF2B5EF4-FFF2-40B4-BE49-F238E27FC236}">
                <a16:creationId xmlns:a16="http://schemas.microsoft.com/office/drawing/2014/main" id="{C006F0B6-9F47-46BD-9622-F75203505A91}"/>
              </a:ext>
            </a:extLst>
          </p:cNvPr>
          <p:cNvGraphicFramePr>
            <a:graphicFrameLocks noGrp="1"/>
          </p:cNvGraphicFramePr>
          <p:nvPr>
            <p:extLst>
              <p:ext uri="{D42A27DB-BD31-4B8C-83A1-F6EECF244321}">
                <p14:modId xmlns:p14="http://schemas.microsoft.com/office/powerpoint/2010/main" val="423044936"/>
              </p:ext>
            </p:extLst>
          </p:nvPr>
        </p:nvGraphicFramePr>
        <p:xfrm>
          <a:off x="12391952" y="27962485"/>
          <a:ext cx="3493208" cy="2377440"/>
        </p:xfrm>
        <a:graphic>
          <a:graphicData uri="http://schemas.openxmlformats.org/drawingml/2006/table">
            <a:tbl>
              <a:tblPr firstRow="1" bandRow="1">
                <a:tableStyleId>{5C22544A-7EE6-4342-B048-85BDC9FD1C3A}</a:tableStyleId>
              </a:tblPr>
              <a:tblGrid>
                <a:gridCol w="1552648">
                  <a:extLst>
                    <a:ext uri="{9D8B030D-6E8A-4147-A177-3AD203B41FA5}">
                      <a16:colId xmlns:a16="http://schemas.microsoft.com/office/drawing/2014/main" val="2370307140"/>
                    </a:ext>
                  </a:extLst>
                </a:gridCol>
                <a:gridCol w="1940560">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(-0.0007, 0.0066)</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(-0.0019, 0.0122)</a:t>
                      </a:r>
                    </a:p>
                  </a:txBody>
                  <a:tcPr/>
                </a:tc>
                <a:extLst>
                  <a:ext uri="{0D108BD9-81ED-4DB2-BD59-A6C34878D82A}">
                    <a16:rowId xmlns:a16="http://schemas.microsoft.com/office/drawing/2014/main" val="50842469"/>
                  </a:ext>
                </a:extLst>
              </a:tr>
              <a:tr h="357588">
                <a:tc>
                  <a:txBody>
                    <a:bodyPr/>
                    <a:lstStyle/>
                    <a:p>
                      <a:pPr algn="ctr"/>
                      <a:r>
                        <a:rPr lang="en-US" sz="2000" dirty="0" err="1">
                          <a:latin typeface="Quattrocento Sans" panose="020B0604020202020204" charset="0"/>
                        </a:rPr>
                        <a:t>Adenocarc</a:t>
                      </a:r>
                      <a:r>
                        <a:rPr lang="en-US" sz="2000" dirty="0">
                          <a:latin typeface="Quattrocento Sans" panose="020B0604020202020204" charset="0"/>
                        </a:rPr>
                        <a:t>.</a:t>
                      </a:r>
                    </a:p>
                  </a:txBody>
                  <a:tcPr/>
                </a:tc>
                <a:tc>
                  <a:txBody>
                    <a:bodyPr/>
                    <a:lstStyle/>
                    <a:p>
                      <a:pPr algn="ctr"/>
                      <a:r>
                        <a:rPr lang="en-US" sz="1500" dirty="0">
                          <a:latin typeface="Quattrocento Sans" panose="020B0604020202020204" charset="0"/>
                        </a:rPr>
                        <a:t>(-0.0043, 0.0043)</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(-0.0019, 0.0102)</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(-0.0002, 0.0151)</a:t>
                      </a:r>
                    </a:p>
                  </a:txBody>
                  <a:tcPr/>
                </a:tc>
                <a:extLst>
                  <a:ext uri="{0D108BD9-81ED-4DB2-BD59-A6C34878D82A}">
                    <a16:rowId xmlns:a16="http://schemas.microsoft.com/office/drawing/2014/main" val="2176130339"/>
                  </a:ext>
                </a:extLst>
              </a:tr>
            </a:tbl>
          </a:graphicData>
        </a:graphic>
      </p:graphicFrame>
      <p:graphicFrame>
        <p:nvGraphicFramePr>
          <p:cNvPr id="43" name="Table 42">
            <a:extLst>
              <a:ext uri="{FF2B5EF4-FFF2-40B4-BE49-F238E27FC236}">
                <a16:creationId xmlns:a16="http://schemas.microsoft.com/office/drawing/2014/main" id="{30DF4D36-5A1D-4F99-BA48-2B5D3C077C3F}"/>
              </a:ext>
            </a:extLst>
          </p:cNvPr>
          <p:cNvGraphicFramePr>
            <a:graphicFrameLocks noGrp="1"/>
          </p:cNvGraphicFramePr>
          <p:nvPr>
            <p:extLst>
              <p:ext uri="{D42A27DB-BD31-4B8C-83A1-F6EECF244321}">
                <p14:modId xmlns:p14="http://schemas.microsoft.com/office/powerpoint/2010/main" val="3379315502"/>
              </p:ext>
            </p:extLst>
          </p:nvPr>
        </p:nvGraphicFramePr>
        <p:xfrm>
          <a:off x="15953504" y="27962485"/>
          <a:ext cx="3493208" cy="2377440"/>
        </p:xfrm>
        <a:graphic>
          <a:graphicData uri="http://schemas.openxmlformats.org/drawingml/2006/table">
            <a:tbl>
              <a:tblPr firstRow="1" bandRow="1">
                <a:tableStyleId>{5C22544A-7EE6-4342-B048-85BDC9FD1C3A}</a:tableStyleId>
              </a:tblPr>
              <a:tblGrid>
                <a:gridCol w="1746604">
                  <a:extLst>
                    <a:ext uri="{9D8B030D-6E8A-4147-A177-3AD203B41FA5}">
                      <a16:colId xmlns:a16="http://schemas.microsoft.com/office/drawing/2014/main" val="2370307140"/>
                    </a:ext>
                  </a:extLst>
                </a:gridCol>
                <a:gridCol w="1746604">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(-0.0214, -0.0024)</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(-0.0418, -0.0033)</a:t>
                      </a:r>
                    </a:p>
                  </a:txBody>
                  <a:tcPr/>
                </a:tc>
                <a:extLst>
                  <a:ext uri="{0D108BD9-81ED-4DB2-BD59-A6C34878D82A}">
                    <a16:rowId xmlns:a16="http://schemas.microsoft.com/office/drawing/2014/main" val="50842469"/>
                  </a:ext>
                </a:extLst>
              </a:tr>
              <a:tr h="357588">
                <a:tc>
                  <a:txBody>
                    <a:bodyPr/>
                    <a:lstStyle/>
                    <a:p>
                      <a:pPr algn="ctr"/>
                      <a:r>
                        <a:rPr lang="en-US" sz="2000" dirty="0">
                          <a:latin typeface="Quattrocento Sans" panose="020B0604020202020204" charset="0"/>
                        </a:rPr>
                        <a:t>Adenocarc.*</a:t>
                      </a:r>
                    </a:p>
                  </a:txBody>
                  <a:tcPr/>
                </a:tc>
                <a:tc>
                  <a:txBody>
                    <a:bodyPr/>
                    <a:lstStyle/>
                    <a:p>
                      <a:pPr algn="ctr"/>
                      <a:r>
                        <a:rPr lang="en-US" sz="1400" dirty="0">
                          <a:latin typeface="Quattrocento Sans" panose="020B0604020202020204" charset="0"/>
                        </a:rPr>
                        <a:t>(-0.0318, -0.0088)</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(-0.0219, 0.0103)</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(-0.0367, 0.0030)</a:t>
                      </a:r>
                    </a:p>
                  </a:txBody>
                  <a:tcPr/>
                </a:tc>
                <a:extLst>
                  <a:ext uri="{0D108BD9-81ED-4DB2-BD59-A6C34878D82A}">
                    <a16:rowId xmlns:a16="http://schemas.microsoft.com/office/drawing/2014/main" val="2176130339"/>
                  </a:ext>
                </a:extLst>
              </a:tr>
            </a:tbl>
          </a:graphicData>
        </a:graphic>
      </p:graphicFrame>
      <p:sp>
        <p:nvSpPr>
          <p:cNvPr id="46" name="TextBox 45">
            <a:extLst>
              <a:ext uri="{FF2B5EF4-FFF2-40B4-BE49-F238E27FC236}">
                <a16:creationId xmlns:a16="http://schemas.microsoft.com/office/drawing/2014/main" id="{F69308B7-0887-4864-BC0B-FE98B56EBF77}"/>
              </a:ext>
            </a:extLst>
          </p:cNvPr>
          <p:cNvSpPr txBox="1"/>
          <p:nvPr/>
        </p:nvSpPr>
        <p:spPr>
          <a:xfrm>
            <a:off x="11025161" y="27341603"/>
            <a:ext cx="1414340" cy="1569660"/>
          </a:xfrm>
          <a:prstGeom prst="rect">
            <a:avLst/>
          </a:prstGeom>
          <a:noFill/>
        </p:spPr>
        <p:txBody>
          <a:bodyPr wrap="square" rtlCol="0">
            <a:spAutoFit/>
          </a:bodyPr>
          <a:lstStyle/>
          <a:p>
            <a:pPr algn="ctr"/>
            <a:r>
              <a:rPr lang="en-US" sz="2400" i="1" dirty="0">
                <a:latin typeface="Arabic Typesetting" panose="03020402040406030203" pitchFamily="66" charset="-78"/>
                <a:cs typeface="Arabic Typesetting" panose="03020402040406030203" pitchFamily="66" charset="-78"/>
              </a:rPr>
              <a:t>Model</a:t>
            </a:r>
          </a:p>
          <a:p>
            <a:pPr algn="ctr"/>
            <a:r>
              <a:rPr lang="en-US" sz="2400" i="1" dirty="0">
                <a:latin typeface="Arabic Typesetting" panose="03020402040406030203" pitchFamily="66" charset="-78"/>
                <a:cs typeface="Arabic Typesetting" panose="03020402040406030203" pitchFamily="66" charset="-78"/>
              </a:rPr>
              <a:t>Covariate Parameter Values for</a:t>
            </a:r>
          </a:p>
        </p:txBody>
      </p:sp>
      <p:sp>
        <p:nvSpPr>
          <p:cNvPr id="59" name="TextBox 58">
            <a:extLst>
              <a:ext uri="{FF2B5EF4-FFF2-40B4-BE49-F238E27FC236}">
                <a16:creationId xmlns:a16="http://schemas.microsoft.com/office/drawing/2014/main" id="{9680BC54-5E92-4A29-A1AF-FE791049711B}"/>
              </a:ext>
            </a:extLst>
          </p:cNvPr>
          <p:cNvSpPr txBox="1"/>
          <p:nvPr/>
        </p:nvSpPr>
        <p:spPr>
          <a:xfrm>
            <a:off x="13012101" y="27534766"/>
            <a:ext cx="2089988"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Poverty Rate</a:t>
            </a:r>
          </a:p>
        </p:txBody>
      </p:sp>
      <p:sp>
        <p:nvSpPr>
          <p:cNvPr id="61" name="TextBox 60">
            <a:extLst>
              <a:ext uri="{FF2B5EF4-FFF2-40B4-BE49-F238E27FC236}">
                <a16:creationId xmlns:a16="http://schemas.microsoft.com/office/drawing/2014/main" id="{0488DBAB-34C1-4354-B73B-BE86AC3F3A75}"/>
              </a:ext>
            </a:extLst>
          </p:cNvPr>
          <p:cNvSpPr txBox="1"/>
          <p:nvPr/>
        </p:nvSpPr>
        <p:spPr>
          <a:xfrm>
            <a:off x="16541936" y="27548452"/>
            <a:ext cx="2508064"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Rurality Score</a:t>
            </a:r>
          </a:p>
        </p:txBody>
      </p:sp>
      <p:sp>
        <p:nvSpPr>
          <p:cNvPr id="62" name="TextBox 61">
            <a:extLst>
              <a:ext uri="{FF2B5EF4-FFF2-40B4-BE49-F238E27FC236}">
                <a16:creationId xmlns:a16="http://schemas.microsoft.com/office/drawing/2014/main" id="{8C437619-C51D-4051-A3EF-CE43529FB981}"/>
              </a:ext>
            </a:extLst>
          </p:cNvPr>
          <p:cNvSpPr txBox="1"/>
          <p:nvPr/>
        </p:nvSpPr>
        <p:spPr>
          <a:xfrm>
            <a:off x="11493841" y="20171835"/>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All Lung Cancer Types Rate per 100k Texans</a:t>
            </a:r>
          </a:p>
        </p:txBody>
      </p:sp>
      <p:sp>
        <p:nvSpPr>
          <p:cNvPr id="64" name="TextBox 63">
            <a:extLst>
              <a:ext uri="{FF2B5EF4-FFF2-40B4-BE49-F238E27FC236}">
                <a16:creationId xmlns:a16="http://schemas.microsoft.com/office/drawing/2014/main" id="{B0471E72-C71A-457A-B290-4A3581B57C11}"/>
              </a:ext>
            </a:extLst>
          </p:cNvPr>
          <p:cNvSpPr txBox="1"/>
          <p:nvPr/>
        </p:nvSpPr>
        <p:spPr>
          <a:xfrm>
            <a:off x="11430065" y="22506824"/>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Adenocarcinoma Rate per 100k Texans</a:t>
            </a:r>
          </a:p>
        </p:txBody>
      </p:sp>
      <p:sp>
        <p:nvSpPr>
          <p:cNvPr id="66" name="TextBox 65">
            <a:extLst>
              <a:ext uri="{FF2B5EF4-FFF2-40B4-BE49-F238E27FC236}">
                <a16:creationId xmlns:a16="http://schemas.microsoft.com/office/drawing/2014/main" id="{5A860345-2D52-4D85-90E7-57EB95EE0B0B}"/>
              </a:ext>
            </a:extLst>
          </p:cNvPr>
          <p:cNvSpPr txBox="1"/>
          <p:nvPr/>
        </p:nvSpPr>
        <p:spPr>
          <a:xfrm>
            <a:off x="11430064" y="24975736"/>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Squamous Cell Carcinoma Rate per 100k Texans</a:t>
            </a:r>
          </a:p>
        </p:txBody>
      </p:sp>
      <p:sp>
        <p:nvSpPr>
          <p:cNvPr id="67" name="TextBox 66">
            <a:extLst>
              <a:ext uri="{FF2B5EF4-FFF2-40B4-BE49-F238E27FC236}">
                <a16:creationId xmlns:a16="http://schemas.microsoft.com/office/drawing/2014/main" id="{2FDB3A9A-D5B8-4B49-A034-3C058EF3C4E4}"/>
              </a:ext>
            </a:extLst>
          </p:cNvPr>
          <p:cNvSpPr txBox="1"/>
          <p:nvPr/>
        </p:nvSpPr>
        <p:spPr>
          <a:xfrm>
            <a:off x="33076640" y="9424491"/>
            <a:ext cx="5439407" cy="4893647"/>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Rurality was found to have significant negative correlations with multiple lung cancer types, suggesting that the more rural a county is, the lower that county’s risk of lung cancer tends to be. The plots on the right show the effects of modeling. Andrews county (top) has a much smaller population, so even though its risk was more-or-less the same over the time period, its SIR fluctuated unnecessarily when compared to Dallas county (bottom), which had a generally decreasing trend. </a:t>
            </a:r>
          </a:p>
        </p:txBody>
      </p:sp>
      <p:sp>
        <p:nvSpPr>
          <p:cNvPr id="69" name="TextBox 19">
            <a:extLst>
              <a:ext uri="{FF2B5EF4-FFF2-40B4-BE49-F238E27FC236}">
                <a16:creationId xmlns:a16="http://schemas.microsoft.com/office/drawing/2014/main" id="{7644EFAE-9D2B-4B55-8955-52753A230D12}"/>
              </a:ext>
            </a:extLst>
          </p:cNvPr>
          <p:cNvSpPr txBox="1">
            <a:spLocks noChangeArrowheads="1"/>
          </p:cNvSpPr>
          <p:nvPr/>
        </p:nvSpPr>
        <p:spPr bwMode="auto">
          <a:xfrm>
            <a:off x="22040851" y="10891635"/>
            <a:ext cx="10384857" cy="170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Spatial: Counties close to each other share topographic and other traits</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Temporal: Various events/ anomalies happen in certain years that are unrelated to lung cancer but still influence the counties’ rates </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Spatiotemporal: The two effects above may interact with one another</a:t>
            </a:r>
          </a:p>
        </p:txBody>
      </p:sp>
      <p:sp>
        <p:nvSpPr>
          <p:cNvPr id="71" name="TextBox 19">
            <a:extLst>
              <a:ext uri="{FF2B5EF4-FFF2-40B4-BE49-F238E27FC236}">
                <a16:creationId xmlns:a16="http://schemas.microsoft.com/office/drawing/2014/main" id="{C19430F9-47D9-47B8-9A16-E43CE436EEC1}"/>
              </a:ext>
            </a:extLst>
          </p:cNvPr>
          <p:cNvSpPr txBox="1">
            <a:spLocks noChangeArrowheads="1"/>
          </p:cNvSpPr>
          <p:nvPr/>
        </p:nvSpPr>
        <p:spPr bwMode="auto">
          <a:xfrm>
            <a:off x="22040850" y="12536561"/>
            <a:ext cx="10384857"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By getting rid of uncertainty and unnecessary noise, </a:t>
            </a:r>
            <a:r>
              <a:rPr lang="en-US" sz="2400" b="1" dirty="0">
                <a:solidFill>
                  <a:schemeClr val="tx2"/>
                </a:solidFill>
                <a:latin typeface="Quattrocento Sans" panose="020B0502050000020003" pitchFamily="34" charset="0"/>
                <a:cs typeface="Arial" panose="020B0604020202020204" pitchFamily="34" charset="0"/>
              </a:rPr>
              <a:t>model-based relative risk (RR), </a:t>
            </a:r>
            <a:r>
              <a:rPr lang="en-US" sz="2400" dirty="0">
                <a:solidFill>
                  <a:schemeClr val="tx2"/>
                </a:solidFill>
                <a:latin typeface="Quattrocento Sans" panose="020B0502050000020003" pitchFamily="34" charset="0"/>
                <a:cs typeface="Arial" panose="020B0604020202020204" pitchFamily="34" charset="0"/>
              </a:rPr>
              <a:t>provides a smoothed version of SIR, is less vulnerable to abnormalities, and is generally considered more accurate. A combination of the </a:t>
            </a:r>
            <a:r>
              <a:rPr lang="en-US" sz="2400" b="1" dirty="0">
                <a:solidFill>
                  <a:schemeClr val="tx2"/>
                </a:solidFill>
                <a:latin typeface="Quattrocento Sans" panose="020B0502050000020003" pitchFamily="34" charset="0"/>
                <a:cs typeface="Arial" panose="020B0604020202020204" pitchFamily="34" charset="0"/>
              </a:rPr>
              <a:t>Bernardinelli Model and Leroux Model</a:t>
            </a:r>
            <a:r>
              <a:rPr lang="en-US" sz="2400" dirty="0">
                <a:solidFill>
                  <a:schemeClr val="tx2"/>
                </a:solidFill>
                <a:latin typeface="Quattrocento Sans" panose="020B0502050000020003" pitchFamily="34" charset="0"/>
                <a:cs typeface="Arial" panose="020B0604020202020204" pitchFamily="34" charset="0"/>
              </a:rPr>
              <a:t> (below) was used to model each county’s relative risk of lung cancer. It was implemented through the R-INLA software by the methods outlined in both Moraga and Rubio-Gomez V. </a:t>
            </a:r>
          </a:p>
        </p:txBody>
      </p:sp>
      <p:sp>
        <p:nvSpPr>
          <p:cNvPr id="73" name="TextBox 19">
            <a:extLst>
              <a:ext uri="{FF2B5EF4-FFF2-40B4-BE49-F238E27FC236}">
                <a16:creationId xmlns:a16="http://schemas.microsoft.com/office/drawing/2014/main" id="{743C62B2-6362-4996-8A1C-B68778F8F90A}"/>
              </a:ext>
            </a:extLst>
          </p:cNvPr>
          <p:cNvSpPr txBox="1">
            <a:spLocks noChangeArrowheads="1"/>
          </p:cNvSpPr>
          <p:nvPr/>
        </p:nvSpPr>
        <p:spPr bwMode="auto">
          <a:xfrm>
            <a:off x="22040850" y="15986384"/>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This model estimates relative risk (RR) for </a:t>
            </a:r>
            <a:r>
              <a:rPr lang="en-US" sz="2400" b="1" dirty="0">
                <a:solidFill>
                  <a:schemeClr val="tx2"/>
                </a:solidFill>
                <a:latin typeface="Quattrocento Sans" panose="020B0502050000020003" pitchFamily="34" charset="0"/>
                <a:cs typeface="Arial" panose="020B0604020202020204" pitchFamily="34" charset="0"/>
              </a:rPr>
              <a:t>county i </a:t>
            </a:r>
            <a:r>
              <a:rPr lang="en-US" sz="2400" dirty="0">
                <a:solidFill>
                  <a:schemeClr val="tx2"/>
                </a:solidFill>
                <a:latin typeface="Quattrocento Sans" panose="020B0502050000020003" pitchFamily="34" charset="0"/>
                <a:cs typeface="Arial" panose="020B0604020202020204" pitchFamily="34" charset="0"/>
              </a:rPr>
              <a:t>in</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where: </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α</a:t>
            </a:r>
            <a:r>
              <a:rPr lang="en-US" sz="2400" dirty="0">
                <a:solidFill>
                  <a:schemeClr val="tx2"/>
                </a:solidFill>
                <a:latin typeface="Quattrocento Sans" panose="020B0502050000020003" pitchFamily="34" charset="0"/>
                <a:cs typeface="Arial" panose="020B0604020202020204" pitchFamily="34" charset="0"/>
              </a:rPr>
              <a:t> is the intercept</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s</a:t>
            </a:r>
            <a:r>
              <a:rPr lang="en-US" sz="2400" dirty="0">
                <a:solidFill>
                  <a:schemeClr val="tx2"/>
                </a:solidFill>
                <a:latin typeface="Quattrocento Sans" panose="020B0502050000020003" pitchFamily="34" charset="0"/>
                <a:cs typeface="Arial" panose="020B0604020202020204" pitchFamily="34" charset="0"/>
              </a:rPr>
              <a:t> represents the spatial effects via a neighborhood matrix and Leroux parameter (determines the spatial dependency of the data)</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t </a:t>
            </a:r>
            <a:r>
              <a:rPr lang="en-US" sz="2400" dirty="0">
                <a:solidFill>
                  <a:schemeClr val="tx2"/>
                </a:solidFill>
                <a:latin typeface="Quattrocento Sans" panose="020B0502050000020003" pitchFamily="34" charset="0"/>
                <a:cs typeface="Arial" panose="020B0604020202020204" pitchFamily="34" charset="0"/>
              </a:rPr>
              <a:t>represents the temporal effects via a Markovian random-walk model of order two</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𝛿</a:t>
            </a:r>
            <a:r>
              <a:rPr lang="en-US" sz="2400" dirty="0">
                <a:solidFill>
                  <a:schemeClr val="tx2"/>
                </a:solidFill>
                <a:latin typeface="Quattrocento Sans" panose="020B0502050000020003" pitchFamily="34" charset="0"/>
                <a:cs typeface="Arial" panose="020B0604020202020204" pitchFamily="34" charset="0"/>
              </a:rPr>
              <a:t> represents the spatiotemporal effects via a completely random, independent and identically distributed model</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17363DC-43B7-4B16-8D26-0428AF275959}"/>
                  </a:ext>
                </a:extLst>
              </p:cNvPr>
              <p:cNvSpPr txBox="1"/>
              <p:nvPr/>
            </p:nvSpPr>
            <p:spPr>
              <a:xfrm>
                <a:off x="23122121" y="15051586"/>
                <a:ext cx="8222314"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𝑃𝑜𝑖𝑠𝑠𝑜𝑛</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𝐸𝑥𝑝𝑒𝑐𝑡𝑒𝑑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𝐿𝐶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𝐶𝑎𝑠𝑒𝑠</m:t>
                          </m:r>
                        </m:e>
                        <m:sub>
                          <m:r>
                            <a:rPr lang="en-US" sz="2400" b="0" i="1" smtClean="0">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𝑅𝑅</m:t>
                          </m:r>
                        </m:e>
                        <m:sub>
                          <m:r>
                            <a:rPr lang="en-US" sz="2400" b="0" i="1" smtClean="0">
                              <a:latin typeface="Cambria Math" panose="02040503050406030204" pitchFamily="18" charset="0"/>
                              <a:ea typeface="Cambria Math" panose="02040503050406030204" pitchFamily="18" charset="0"/>
                            </a:rPr>
                            <m:t>𝑖𝑗</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4" name="TextBox 73">
                <a:extLst>
                  <a:ext uri="{FF2B5EF4-FFF2-40B4-BE49-F238E27FC236}">
                    <a16:creationId xmlns:a16="http://schemas.microsoft.com/office/drawing/2014/main" id="{917363DC-43B7-4B16-8D26-0428AF275959}"/>
                  </a:ext>
                </a:extLst>
              </p:cNvPr>
              <p:cNvSpPr txBox="1">
                <a:spLocks noRot="1" noChangeAspect="1" noMove="1" noResize="1" noEditPoints="1" noAdjustHandles="1" noChangeArrowheads="1" noChangeShapeType="1" noTextEdit="1"/>
              </p:cNvSpPr>
              <p:nvPr/>
            </p:nvSpPr>
            <p:spPr>
              <a:xfrm>
                <a:off x="23122121" y="15051586"/>
                <a:ext cx="8222314" cy="399084"/>
              </a:xfrm>
              <a:prstGeom prst="rect">
                <a:avLst/>
              </a:prstGeom>
              <a:blipFill>
                <a:blip r:embed="rId21"/>
                <a:stretch>
                  <a:fillRect l="-519" r="-815"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01A5EE0-D117-45C0-9A17-AD734D3A74B8}"/>
                  </a:ext>
                </a:extLst>
              </p:cNvPr>
              <p:cNvSpPr txBox="1"/>
              <p:nvPr/>
            </p:nvSpPr>
            <p:spPr>
              <a:xfrm>
                <a:off x="24297652" y="15484409"/>
                <a:ext cx="4028090"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𝑖𝑗</m:t>
                              </m:r>
                            </m:sub>
                          </m:sSub>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a:p>
            </p:txBody>
          </p:sp>
        </mc:Choice>
        <mc:Fallback xmlns="">
          <p:sp>
            <p:nvSpPr>
              <p:cNvPr id="76" name="TextBox 75">
                <a:extLst>
                  <a:ext uri="{FF2B5EF4-FFF2-40B4-BE49-F238E27FC236}">
                    <a16:creationId xmlns:a16="http://schemas.microsoft.com/office/drawing/2014/main" id="{B01A5EE0-D117-45C0-9A17-AD734D3A74B8}"/>
                  </a:ext>
                </a:extLst>
              </p:cNvPr>
              <p:cNvSpPr txBox="1">
                <a:spLocks noRot="1" noChangeAspect="1" noMove="1" noResize="1" noEditPoints="1" noAdjustHandles="1" noChangeArrowheads="1" noChangeShapeType="1" noTextEdit="1"/>
              </p:cNvSpPr>
              <p:nvPr/>
            </p:nvSpPr>
            <p:spPr>
              <a:xfrm>
                <a:off x="24297652" y="15484409"/>
                <a:ext cx="4028090" cy="425501"/>
              </a:xfrm>
              <a:prstGeom prst="rect">
                <a:avLst/>
              </a:prstGeom>
              <a:blipFill>
                <a:blip r:embed="rId22"/>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3A0F3D3-2E11-48CF-9C23-D0F588A8054D}"/>
              </a:ext>
            </a:extLst>
          </p:cNvPr>
          <p:cNvSpPr txBox="1"/>
          <p:nvPr/>
        </p:nvSpPr>
        <p:spPr>
          <a:xfrm>
            <a:off x="22104620" y="15013217"/>
            <a:ext cx="1312244" cy="461665"/>
          </a:xfrm>
          <a:prstGeom prst="rect">
            <a:avLst/>
          </a:prstGeom>
          <a:noFill/>
        </p:spPr>
        <p:txBody>
          <a:bodyPr wrap="square" rtlCol="0">
            <a:spAutoFit/>
          </a:bodyPr>
          <a:lstStyle/>
          <a:p>
            <a:r>
              <a:rPr lang="en-US" sz="2400" dirty="0">
                <a:latin typeface="Quattrocento Sans" panose="020B0604020202020204" charset="0"/>
              </a:rPr>
              <a:t>(4)</a:t>
            </a:r>
          </a:p>
        </p:txBody>
      </p:sp>
      <p:sp>
        <p:nvSpPr>
          <p:cNvPr id="79" name="TextBox 78">
            <a:extLst>
              <a:ext uri="{FF2B5EF4-FFF2-40B4-BE49-F238E27FC236}">
                <a16:creationId xmlns:a16="http://schemas.microsoft.com/office/drawing/2014/main" id="{6584E625-BD52-41F9-883A-31C70DF2023D}"/>
              </a:ext>
            </a:extLst>
          </p:cNvPr>
          <p:cNvSpPr txBox="1"/>
          <p:nvPr/>
        </p:nvSpPr>
        <p:spPr>
          <a:xfrm>
            <a:off x="22104620" y="15490355"/>
            <a:ext cx="1312244" cy="461665"/>
          </a:xfrm>
          <a:prstGeom prst="rect">
            <a:avLst/>
          </a:prstGeom>
          <a:noFill/>
        </p:spPr>
        <p:txBody>
          <a:bodyPr wrap="square" rtlCol="0">
            <a:spAutoFit/>
          </a:bodyPr>
          <a:lstStyle/>
          <a:p>
            <a:r>
              <a:rPr lang="en-US" sz="2400" dirty="0">
                <a:latin typeface="Quattrocento Sans" panose="020B0604020202020204" charset="0"/>
              </a:rPr>
              <a:t>(5)</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95FF686-3686-4803-BBBE-A9F537FE31CA}"/>
                  </a:ext>
                </a:extLst>
              </p:cNvPr>
              <p:cNvSpPr txBox="1"/>
              <p:nvPr/>
            </p:nvSpPr>
            <p:spPr>
              <a:xfrm>
                <a:off x="14779210" y="18351878"/>
                <a:ext cx="3525452" cy="816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𝑆𝐼𝑅</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den>
                      </m:f>
                    </m:oMath>
                  </m:oMathPara>
                </a14:m>
                <a:endParaRPr lang="en-US" sz="2400" dirty="0"/>
              </a:p>
            </p:txBody>
          </p:sp>
        </mc:Choice>
        <mc:Fallback xmlns="">
          <p:sp>
            <p:nvSpPr>
              <p:cNvPr id="80" name="TextBox 79">
                <a:extLst>
                  <a:ext uri="{FF2B5EF4-FFF2-40B4-BE49-F238E27FC236}">
                    <a16:creationId xmlns:a16="http://schemas.microsoft.com/office/drawing/2014/main" id="{195FF686-3686-4803-BBBE-A9F537FE31CA}"/>
                  </a:ext>
                </a:extLst>
              </p:cNvPr>
              <p:cNvSpPr txBox="1">
                <a:spLocks noRot="1" noChangeAspect="1" noMove="1" noResize="1" noEditPoints="1" noAdjustHandles="1" noChangeArrowheads="1" noChangeShapeType="1" noTextEdit="1"/>
              </p:cNvSpPr>
              <p:nvPr/>
            </p:nvSpPr>
            <p:spPr>
              <a:xfrm>
                <a:off x="14779210" y="18351878"/>
                <a:ext cx="3525452" cy="81612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2395CF-79DA-4F84-9C59-F7CABD81F0C1}"/>
                  </a:ext>
                </a:extLst>
              </p:cNvPr>
              <p:cNvSpPr txBox="1"/>
              <p:nvPr/>
            </p:nvSpPr>
            <p:spPr>
              <a:xfrm>
                <a:off x="13448931" y="16256272"/>
                <a:ext cx="6357381" cy="817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𝑅𝑎𝑡𝑒</m:t>
                          </m:r>
                        </m:e>
                        <m:sub>
                          <m:r>
                            <a:rPr lang="en-US" sz="2400" b="0" i="1" smtClean="0">
                              <a:latin typeface="Cambria Math" panose="02040503050406030204" pitchFamily="18" charset="0"/>
                            </a:rPr>
                            <m:t>𝑘𝑗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r>
                                <a:rPr lang="en-US" sz="2400" b="0" i="1" smtClean="0">
                                  <a:latin typeface="Cambria Math" panose="02040503050406030204" pitchFamily="18" charset="0"/>
                                </a:rPr>
                                <m:t> </m:t>
                              </m:r>
                              <m:r>
                                <a:rPr lang="en-US" sz="2400" b="0" i="1" smtClean="0">
                                  <a:latin typeface="Cambria Math" panose="02040503050406030204" pitchFamily="18" charset="0"/>
                                </a:rPr>
                                <m:t>𝐷𝑖𝑎𝑔𝑛𝑜𝑠𝑒𝑑</m:t>
                              </m:r>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𝐿𝐶</m:t>
                              </m:r>
                            </m:e>
                            <m:sub>
                              <m:r>
                                <a:rPr lang="en-US" sz="2400" b="0" i="1" smtClean="0">
                                  <a:latin typeface="Cambria Math" panose="02040503050406030204" pitchFamily="18" charset="0"/>
                                </a:rPr>
                                <m:t>𝑘𝑗</m:t>
                              </m:r>
                            </m:sub>
                          </m:sSub>
                        </m:num>
                        <m:den>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e>
                            <m:sub>
                              <m:r>
                                <a:rPr lang="en-US" sz="2400" b="0" i="1" smtClean="0">
                                  <a:latin typeface="Cambria Math" panose="02040503050406030204" pitchFamily="18" charset="0"/>
                                </a:rPr>
                                <m:t>𝑘𝑗</m:t>
                              </m:r>
                            </m:sub>
                          </m:sSub>
                        </m:den>
                      </m:f>
                    </m:oMath>
                  </m:oMathPara>
                </a14:m>
                <a:endParaRPr lang="en-US" sz="2400" dirty="0"/>
              </a:p>
            </p:txBody>
          </p:sp>
        </mc:Choice>
        <mc:Fallback xmlns="">
          <p:sp>
            <p:nvSpPr>
              <p:cNvPr id="81" name="TextBox 80">
                <a:extLst>
                  <a:ext uri="{FF2B5EF4-FFF2-40B4-BE49-F238E27FC236}">
                    <a16:creationId xmlns:a16="http://schemas.microsoft.com/office/drawing/2014/main" id="{5E2395CF-79DA-4F84-9C59-F7CABD81F0C1}"/>
                  </a:ext>
                </a:extLst>
              </p:cNvPr>
              <p:cNvSpPr txBox="1">
                <a:spLocks noRot="1" noChangeAspect="1" noMove="1" noResize="1" noEditPoints="1" noAdjustHandles="1" noChangeArrowheads="1" noChangeShapeType="1" noTextEdit="1"/>
              </p:cNvSpPr>
              <p:nvPr/>
            </p:nvSpPr>
            <p:spPr>
              <a:xfrm>
                <a:off x="13448931" y="16256272"/>
                <a:ext cx="6357381" cy="81701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F74DB69-CA6C-4CC7-9077-419A11521C72}"/>
                  </a:ext>
                </a:extLst>
              </p:cNvPr>
              <p:cNvSpPr txBox="1"/>
              <p:nvPr/>
            </p:nvSpPr>
            <p:spPr>
              <a:xfrm>
                <a:off x="12925273" y="17306816"/>
                <a:ext cx="7233326" cy="755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30</m:t>
                          </m:r>
                        </m:sup>
                        <m:e>
                          <m:sSub>
                            <m:sSubPr>
                              <m:ctrlPr>
                                <a:rPr lang="en-US" sz="2400" i="1">
                                  <a:latin typeface="Cambria Math" panose="02040503050406030204" pitchFamily="18" charset="0"/>
                                </a:rPr>
                              </m:ctrlPr>
                            </m:sSubPr>
                            <m:e>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𝑇𝑒𝑥𝑎𝑛𝑠</m:t>
                              </m:r>
                            </m:e>
                            <m:sub>
                              <m:r>
                                <a:rPr lang="en-US" sz="2400" i="1">
                                  <a:latin typeface="Cambria Math" panose="02040503050406030204" pitchFamily="18" charset="0"/>
                                </a:rPr>
                                <m:t>𝑘𝑖𝑗</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𝐿𝐶</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𝑅𝑎𝑡𝑒</m:t>
                              </m:r>
                            </m:e>
                            <m:sub>
                              <m:r>
                                <a:rPr lang="en-US" sz="2400" i="1">
                                  <a:latin typeface="Cambria Math" panose="02040503050406030204" pitchFamily="18" charset="0"/>
                                  <a:ea typeface="Cambria Math" panose="02040503050406030204" pitchFamily="18" charset="0"/>
                                </a:rPr>
                                <m:t>𝑘𝑗</m:t>
                              </m:r>
                            </m:sub>
                          </m:sSub>
                        </m:e>
                      </m:nary>
                    </m:oMath>
                  </m:oMathPara>
                </a14:m>
                <a:endParaRPr lang="en-US" sz="2400" dirty="0"/>
              </a:p>
            </p:txBody>
          </p:sp>
        </mc:Choice>
        <mc:Fallback xmlns="">
          <p:sp>
            <p:nvSpPr>
              <p:cNvPr id="82" name="TextBox 81">
                <a:extLst>
                  <a:ext uri="{FF2B5EF4-FFF2-40B4-BE49-F238E27FC236}">
                    <a16:creationId xmlns:a16="http://schemas.microsoft.com/office/drawing/2014/main" id="{7F74DB69-CA6C-4CC7-9077-419A11521C72}"/>
                  </a:ext>
                </a:extLst>
              </p:cNvPr>
              <p:cNvSpPr txBox="1">
                <a:spLocks noRot="1" noChangeAspect="1" noMove="1" noResize="1" noEditPoints="1" noAdjustHandles="1" noChangeArrowheads="1" noChangeShapeType="1" noTextEdit="1"/>
              </p:cNvSpPr>
              <p:nvPr/>
            </p:nvSpPr>
            <p:spPr>
              <a:xfrm>
                <a:off x="12925273" y="17306816"/>
                <a:ext cx="7233326" cy="755720"/>
              </a:xfrm>
              <a:prstGeom prst="rect">
                <a:avLst/>
              </a:prstGeom>
              <a:blipFill>
                <a:blip r:embed="rId2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4CBBF5F-C4DD-4B5E-92A6-CC5F8F831A2C}"/>
              </a:ext>
            </a:extLst>
          </p:cNvPr>
          <p:cNvSpPr txBox="1"/>
          <p:nvPr/>
        </p:nvSpPr>
        <p:spPr>
          <a:xfrm>
            <a:off x="11656001" y="16441085"/>
            <a:ext cx="1312244" cy="461665"/>
          </a:xfrm>
          <a:prstGeom prst="rect">
            <a:avLst/>
          </a:prstGeom>
          <a:noFill/>
        </p:spPr>
        <p:txBody>
          <a:bodyPr wrap="square" rtlCol="0">
            <a:spAutoFit/>
          </a:bodyPr>
          <a:lstStyle/>
          <a:p>
            <a:r>
              <a:rPr lang="en-US" sz="2400" dirty="0">
                <a:latin typeface="Quattrocento Sans" panose="020B0604020202020204" charset="0"/>
              </a:rPr>
              <a:t>(1)</a:t>
            </a:r>
          </a:p>
        </p:txBody>
      </p:sp>
      <p:sp>
        <p:nvSpPr>
          <p:cNvPr id="86" name="TextBox 85">
            <a:extLst>
              <a:ext uri="{FF2B5EF4-FFF2-40B4-BE49-F238E27FC236}">
                <a16:creationId xmlns:a16="http://schemas.microsoft.com/office/drawing/2014/main" id="{0F33454D-08C4-45D4-A0BD-9A22A0805868}"/>
              </a:ext>
            </a:extLst>
          </p:cNvPr>
          <p:cNvSpPr txBox="1"/>
          <p:nvPr/>
        </p:nvSpPr>
        <p:spPr>
          <a:xfrm>
            <a:off x="11656001" y="17508051"/>
            <a:ext cx="1312244" cy="461665"/>
          </a:xfrm>
          <a:prstGeom prst="rect">
            <a:avLst/>
          </a:prstGeom>
          <a:noFill/>
        </p:spPr>
        <p:txBody>
          <a:bodyPr wrap="square" rtlCol="0">
            <a:spAutoFit/>
          </a:bodyPr>
          <a:lstStyle/>
          <a:p>
            <a:r>
              <a:rPr lang="en-US" sz="2400" dirty="0">
                <a:latin typeface="Quattrocento Sans" panose="020B0604020202020204" charset="0"/>
              </a:rPr>
              <a:t>(2)</a:t>
            </a:r>
          </a:p>
        </p:txBody>
      </p:sp>
      <p:sp>
        <p:nvSpPr>
          <p:cNvPr id="88" name="TextBox 87">
            <a:extLst>
              <a:ext uri="{FF2B5EF4-FFF2-40B4-BE49-F238E27FC236}">
                <a16:creationId xmlns:a16="http://schemas.microsoft.com/office/drawing/2014/main" id="{75155747-DC6B-4D58-A978-F9AF5756AC5E}"/>
              </a:ext>
            </a:extLst>
          </p:cNvPr>
          <p:cNvSpPr txBox="1"/>
          <p:nvPr/>
        </p:nvSpPr>
        <p:spPr>
          <a:xfrm>
            <a:off x="11693575" y="18440936"/>
            <a:ext cx="1312244" cy="461665"/>
          </a:xfrm>
          <a:prstGeom prst="rect">
            <a:avLst/>
          </a:prstGeom>
          <a:noFill/>
        </p:spPr>
        <p:txBody>
          <a:bodyPr wrap="square" rtlCol="0">
            <a:spAutoFit/>
          </a:bodyPr>
          <a:lstStyle/>
          <a:p>
            <a:r>
              <a:rPr lang="en-US" sz="2400" dirty="0">
                <a:latin typeface="Quattrocento Sans" panose="020B0604020202020204" charset="0"/>
              </a:rPr>
              <a:t>(3)</a:t>
            </a:r>
          </a:p>
        </p:txBody>
      </p:sp>
      <p:sp>
        <p:nvSpPr>
          <p:cNvPr id="4" name="TextBox 3">
            <a:extLst>
              <a:ext uri="{FF2B5EF4-FFF2-40B4-BE49-F238E27FC236}">
                <a16:creationId xmlns:a16="http://schemas.microsoft.com/office/drawing/2014/main" id="{0BBEDEFE-B067-4328-BBD3-657CEBF673D7}"/>
              </a:ext>
            </a:extLst>
          </p:cNvPr>
          <p:cNvSpPr txBox="1"/>
          <p:nvPr/>
        </p:nvSpPr>
        <p:spPr>
          <a:xfrm>
            <a:off x="559312" y="31010459"/>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References</a:t>
            </a:r>
          </a:p>
        </p:txBody>
      </p:sp>
      <p:sp>
        <p:nvSpPr>
          <p:cNvPr id="7" name="TextBox 6">
            <a:extLst>
              <a:ext uri="{FF2B5EF4-FFF2-40B4-BE49-F238E27FC236}">
                <a16:creationId xmlns:a16="http://schemas.microsoft.com/office/drawing/2014/main" id="{1C9248E6-DCA9-4CF4-BEAB-BDD2A54A1572}"/>
              </a:ext>
            </a:extLst>
          </p:cNvPr>
          <p:cNvSpPr txBox="1"/>
          <p:nvPr/>
        </p:nvSpPr>
        <p:spPr>
          <a:xfrm>
            <a:off x="685800" y="31354048"/>
            <a:ext cx="148590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Christian WJ, et al. Spatiotemporal Analysis of Lung Cancer Histological Types in Kentucky, 1995-2014. Cancer Control, Vol 26: 1-8. March 21, 2019. DOI: 10.1177/1073274819845873</a:t>
            </a:r>
          </a:p>
          <a:p>
            <a:pPr marL="342900" indent="-342900">
              <a:buFont typeface="Arial" panose="020B0604020202020204" pitchFamily="34" charset="0"/>
              <a:buChar char="•"/>
            </a:pPr>
            <a:r>
              <a:rPr lang="en-US" sz="2000" dirty="0">
                <a:solidFill>
                  <a:schemeClr val="bg2"/>
                </a:solidFill>
                <a:latin typeface="Quattrocento Sans" panose="020B0604020202020204" charset="0"/>
              </a:rPr>
              <a:t>Houston KA, Mitchell KA, King J, White A, Ryan BM. Histologic Lung Cancer Incidence Rates and Trends Vary by Race/Ethnicity and Residential County. J Thorac Oncol. 2018; 13(4):497-509. doi:10.1016/j.jtho.2017.12.010</a:t>
            </a:r>
          </a:p>
        </p:txBody>
      </p:sp>
      <p:sp>
        <p:nvSpPr>
          <p:cNvPr id="9" name="TextBox 8">
            <a:extLst>
              <a:ext uri="{FF2B5EF4-FFF2-40B4-BE49-F238E27FC236}">
                <a16:creationId xmlns:a16="http://schemas.microsoft.com/office/drawing/2014/main" id="{F708CC4D-F8F6-417F-8407-18D84BED4EC6}"/>
              </a:ext>
            </a:extLst>
          </p:cNvPr>
          <p:cNvSpPr txBox="1"/>
          <p:nvPr/>
        </p:nvSpPr>
        <p:spPr>
          <a:xfrm>
            <a:off x="15671288" y="31315996"/>
            <a:ext cx="825551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Moraga P. (2020). Geospatial Health Data: Modeling and Visualization with R-INLA and Shiny. CRC Press. ISBN: 978-0367357955 </a:t>
            </a:r>
          </a:p>
          <a:p>
            <a:pPr marL="342900" indent="-342900">
              <a:buFont typeface="Arial" panose="020B0604020202020204" pitchFamily="34" charset="0"/>
              <a:buChar char="•"/>
            </a:pPr>
            <a:r>
              <a:rPr lang="en-US" sz="2000" dirty="0">
                <a:solidFill>
                  <a:schemeClr val="bg2"/>
                </a:solidFill>
                <a:latin typeface="Quattrocento Sans" panose="020B0604020202020204" charset="0"/>
              </a:rPr>
              <a:t>Rubio-Gomez V. (2020). Bayesian Inference with INLA. CRC Press. ISBN: 978-1138039872</a:t>
            </a:r>
          </a:p>
        </p:txBody>
      </p:sp>
      <p:sp>
        <p:nvSpPr>
          <p:cNvPr id="15" name="TextBox 14">
            <a:extLst>
              <a:ext uri="{FF2B5EF4-FFF2-40B4-BE49-F238E27FC236}">
                <a16:creationId xmlns:a16="http://schemas.microsoft.com/office/drawing/2014/main" id="{CEDDFC2D-567D-4A1C-B30B-5D362D4ACB40}"/>
              </a:ext>
            </a:extLst>
          </p:cNvPr>
          <p:cNvSpPr txBox="1"/>
          <p:nvPr/>
        </p:nvSpPr>
        <p:spPr>
          <a:xfrm>
            <a:off x="26787427" y="30957342"/>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Main Data Sources</a:t>
            </a:r>
          </a:p>
        </p:txBody>
      </p:sp>
      <p:sp>
        <p:nvSpPr>
          <p:cNvPr id="19" name="TextBox 18">
            <a:extLst>
              <a:ext uri="{FF2B5EF4-FFF2-40B4-BE49-F238E27FC236}">
                <a16:creationId xmlns:a16="http://schemas.microsoft.com/office/drawing/2014/main" id="{432BB0DF-E22B-4A3A-B3D3-32F4784CDBAD}"/>
              </a:ext>
            </a:extLst>
          </p:cNvPr>
          <p:cNvSpPr txBox="1"/>
          <p:nvPr/>
        </p:nvSpPr>
        <p:spPr>
          <a:xfrm>
            <a:off x="26799459" y="31354048"/>
            <a:ext cx="1389134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Population Estimates Program, Population Division, U.S. Census Bureau. Intercensal Estimates of the Resident Population by Five-Year Age Groups, Sex, Race, and Hispanic Origin for Counties. Washington, DC. </a:t>
            </a:r>
          </a:p>
          <a:p>
            <a:pPr marL="342900" indent="-342900">
              <a:buFont typeface="Arial" panose="020B0604020202020204" pitchFamily="34" charset="0"/>
              <a:buChar char="•"/>
            </a:pPr>
            <a:r>
              <a:rPr lang="en-US" sz="2000" dirty="0">
                <a:solidFill>
                  <a:schemeClr val="bg2"/>
                </a:solidFill>
                <a:latin typeface="Quattrocento Sans" panose="020B0604020202020204" charset="0"/>
              </a:rPr>
              <a:t>Texas Cancer Registry (www.dshs.state.tx.us/tcr) SEER*Stat Database, Limited_Use 1995-2017 Incidence, Texas statewide, Texas Department of State Health Services, created December 2019, based on NPCR-CSS Submission, cut-off 11/07/19.</a:t>
            </a:r>
          </a:p>
        </p:txBody>
      </p:sp>
      <p:sp>
        <p:nvSpPr>
          <p:cNvPr id="25" name="TextBox 19">
            <a:extLst>
              <a:ext uri="{FF2B5EF4-FFF2-40B4-BE49-F238E27FC236}">
                <a16:creationId xmlns:a16="http://schemas.microsoft.com/office/drawing/2014/main" id="{BF6749A4-03F6-47D6-8F4A-C2E56DB34246}"/>
              </a:ext>
            </a:extLst>
          </p:cNvPr>
          <p:cNvSpPr txBox="1">
            <a:spLocks noChangeArrowheads="1"/>
          </p:cNvSpPr>
          <p:nvPr/>
        </p:nvSpPr>
        <p:spPr bwMode="auto">
          <a:xfrm>
            <a:off x="582704" y="27667543"/>
            <a:ext cx="9957825"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Defining Problem &amp; Mind Maps</a:t>
            </a:r>
            <a:r>
              <a:rPr lang="en-US" sz="2400" dirty="0">
                <a:solidFill>
                  <a:schemeClr val="tx2"/>
                </a:solidFill>
                <a:latin typeface="Quattrocento Sans" panose="020B0502050000020003" pitchFamily="34" charset="0"/>
                <a:cs typeface="Arial" panose="020B0604020202020204" pitchFamily="34" charset="0"/>
              </a:rPr>
              <a:t>: I created a mind map to understand the different sub-problems and how I might go about solving those </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Groups</a:t>
            </a:r>
            <a:r>
              <a:rPr lang="en-US" sz="2400" dirty="0">
                <a:solidFill>
                  <a:schemeClr val="tx2"/>
                </a:solidFill>
                <a:latin typeface="Quattrocento Sans" panose="020B0502050000020003" pitchFamily="34" charset="0"/>
                <a:cs typeface="Arial" panose="020B0604020202020204" pitchFamily="34" charset="0"/>
              </a:rPr>
              <a:t>: I consulted with my mentor and CPRIT group on numerous ideas, and we went back and forth on what the best solutions were</a:t>
            </a:r>
          </a:p>
          <a:p>
            <a:pPr marL="342900" indent="-342900" algn="just">
              <a:lnSpc>
                <a:spcPct val="110000"/>
              </a:lnSpc>
              <a:buFont typeface="Arial" panose="020B0604020202020204" pitchFamily="34" charset="0"/>
              <a:buChar char="•"/>
            </a:pPr>
            <a:r>
              <a:rPr lang="en-US" sz="2400" dirty="0">
                <a:solidFill>
                  <a:schemeClr val="tx2"/>
                </a:solidFill>
                <a:latin typeface="Quattrocento Sans" panose="020B0502050000020003" pitchFamily="34" charset="0"/>
                <a:cs typeface="Arial" panose="020B0604020202020204" pitchFamily="34" charset="0"/>
              </a:rPr>
              <a:t> </a:t>
            </a:r>
            <a:r>
              <a:rPr lang="en-US" sz="2400" b="1" dirty="0">
                <a:solidFill>
                  <a:schemeClr val="tx2"/>
                </a:solidFill>
                <a:latin typeface="Quattrocento Sans" panose="020B0502050000020003" pitchFamily="34" charset="0"/>
                <a:cs typeface="Arial" panose="020B0604020202020204" pitchFamily="34" charset="0"/>
              </a:rPr>
              <a:t>Generating Frames</a:t>
            </a:r>
            <a:r>
              <a:rPr lang="en-US" sz="2400" dirty="0">
                <a:solidFill>
                  <a:schemeClr val="tx2"/>
                </a:solidFill>
                <a:latin typeface="Quattrocento Sans" panose="020B0502050000020003" pitchFamily="34" charset="0"/>
                <a:cs typeface="Arial" panose="020B0604020202020204" pitchFamily="34" charset="0"/>
              </a:rPr>
              <a:t>: I had multiple pre-conceptions about lung cancer that I had to be cognizant of throughout the research process</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ludingcider|09-2018"/>
</p:tagLst>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3090</TotalTime>
  <Words>1837</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Cambria Math</vt:lpstr>
      <vt:lpstr>Calibri</vt:lpstr>
      <vt:lpstr>Arial</vt:lpstr>
      <vt:lpstr>Quattrocento</vt:lpstr>
      <vt:lpstr>Quattrocento Sans</vt:lpstr>
      <vt:lpstr>Arabic Typesetting</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Dileka Gunawardana</cp:lastModifiedBy>
  <cp:revision>59</cp:revision>
  <cp:lastPrinted>2011-01-21T18:13:44Z</cp:lastPrinted>
  <dcterms:modified xsi:type="dcterms:W3CDTF">2020-08-05T16:10:07Z</dcterms:modified>
  <cp:category>science research poster</cp:category>
</cp:coreProperties>
</file>